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778" r:id="rId2"/>
    <p:sldMasterId id="2147483790" r:id="rId3"/>
  </p:sldMasterIdLst>
  <p:notesMasterIdLst>
    <p:notesMasterId r:id="rId34"/>
  </p:notesMasterIdLst>
  <p:handoutMasterIdLst>
    <p:handoutMasterId r:id="rId35"/>
  </p:handoutMasterIdLst>
  <p:sldIdLst>
    <p:sldId id="351" r:id="rId4"/>
    <p:sldId id="352" r:id="rId5"/>
    <p:sldId id="503" r:id="rId6"/>
    <p:sldId id="514" r:id="rId7"/>
    <p:sldId id="476" r:id="rId8"/>
    <p:sldId id="484" r:id="rId9"/>
    <p:sldId id="475" r:id="rId10"/>
    <p:sldId id="508" r:id="rId11"/>
    <p:sldId id="511" r:id="rId12"/>
    <p:sldId id="510" r:id="rId13"/>
    <p:sldId id="512" r:id="rId14"/>
    <p:sldId id="461" r:id="rId15"/>
    <p:sldId id="479" r:id="rId16"/>
    <p:sldId id="480" r:id="rId17"/>
    <p:sldId id="481" r:id="rId18"/>
    <p:sldId id="482" r:id="rId19"/>
    <p:sldId id="483" r:id="rId20"/>
    <p:sldId id="493" r:id="rId21"/>
    <p:sldId id="463" r:id="rId22"/>
    <p:sldId id="501" r:id="rId23"/>
    <p:sldId id="429" r:id="rId24"/>
    <p:sldId id="509" r:id="rId25"/>
    <p:sldId id="513" r:id="rId26"/>
    <p:sldId id="472" r:id="rId27"/>
    <p:sldId id="462" r:id="rId28"/>
    <p:sldId id="466" r:id="rId29"/>
    <p:sldId id="506" r:id="rId30"/>
    <p:sldId id="433" r:id="rId31"/>
    <p:sldId id="515" r:id="rId32"/>
    <p:sldId id="424" r:id="rId33"/>
  </p:sldIdLst>
  <p:sldSz cx="9144000" cy="6858000" type="screen4x3"/>
  <p:notesSz cx="6797675" cy="9928225"/>
  <p:custDataLst>
    <p:tags r:id="rId36"/>
  </p:custDataLst>
  <p:defaultTextStyle>
    <a:defPPr>
      <a:defRPr lang="en-GB"/>
    </a:defPPr>
    <a:lvl1pPr algn="l" rtl="0" fontAlgn="base">
      <a:spcBef>
        <a:spcPct val="0"/>
      </a:spcBef>
      <a:spcAft>
        <a:spcPct val="0"/>
      </a:spcAft>
      <a:defRPr sz="2400" kern="1200">
        <a:solidFill>
          <a:schemeClr val="tx1"/>
        </a:solidFill>
        <a:latin typeface="Arial Unicode MS" pitchFamily="34" charset="-128"/>
        <a:ea typeface="+mn-ea"/>
        <a:cs typeface="+mn-cs"/>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1920">
          <p15:clr>
            <a:srgbClr val="A4A3A4"/>
          </p15:clr>
        </p15:guide>
        <p15:guide id="2" orient="horz" pos="1776">
          <p15:clr>
            <a:srgbClr val="A4A3A4"/>
          </p15:clr>
        </p15:guide>
        <p15:guide id="3" orient="horz" pos="1728">
          <p15:clr>
            <a:srgbClr val="A4A3A4"/>
          </p15:clr>
        </p15:guide>
        <p15:guide id="4" pos="2112">
          <p15:clr>
            <a:srgbClr val="A4A3A4"/>
          </p15:clr>
        </p15:guide>
        <p15:guide id="5" pos="1056">
          <p15:clr>
            <a:srgbClr val="A4A3A4"/>
          </p15:clr>
        </p15:guide>
        <p15:guide id="6" pos="960">
          <p15:clr>
            <a:srgbClr val="A4A3A4"/>
          </p15:clr>
        </p15:guide>
        <p15:guide id="7" pos="220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6600"/>
    <a:srgbClr val="6600FF"/>
    <a:srgbClr val="009999"/>
    <a:srgbClr val="FF3300"/>
    <a:srgbClr val="FF6633"/>
    <a:srgbClr val="0000FF"/>
    <a:srgbClr val="FFFF99"/>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44" autoAdjust="0"/>
    <p:restoredTop sz="99485" autoAdjust="0"/>
  </p:normalViewPr>
  <p:slideViewPr>
    <p:cSldViewPr>
      <p:cViewPr varScale="1">
        <p:scale>
          <a:sx n="87" d="100"/>
          <a:sy n="87" d="100"/>
        </p:scale>
        <p:origin x="1812" y="96"/>
      </p:cViewPr>
      <p:guideLst>
        <p:guide orient="horz" pos="1920"/>
        <p:guide orient="horz" pos="1776"/>
        <p:guide orient="horz" pos="1728"/>
        <p:guide pos="2112"/>
        <p:guide pos="1056"/>
        <p:guide pos="960"/>
        <p:guide pos="22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1" d="100"/>
          <a:sy n="61" d="100"/>
        </p:scale>
        <p:origin x="-1698" y="-4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44194498937701"/>
          <c:y val="0.194362823165213"/>
          <c:w val="0.55543059976067899"/>
          <c:h val="0.54634656906201595"/>
        </c:manualLayout>
      </c:layout>
      <c:pieChart>
        <c:varyColors val="1"/>
        <c:ser>
          <c:idx val="0"/>
          <c:order val="0"/>
          <c:tx>
            <c:strRef>
              <c:f>Sheet1!$B$1</c:f>
              <c:strCache>
                <c:ptCount val="1"/>
                <c:pt idx="0">
                  <c:v>Sales</c:v>
                </c:pt>
              </c:strCache>
            </c:strRef>
          </c:tx>
          <c:dPt>
            <c:idx val="0"/>
            <c:bubble3D val="0"/>
            <c:spPr>
              <a:solidFill>
                <a:srgbClr val="FF0000"/>
              </a:solidFill>
            </c:spPr>
            <c:extLst>
              <c:ext xmlns:c16="http://schemas.microsoft.com/office/drawing/2014/chart" uri="{C3380CC4-5D6E-409C-BE32-E72D297353CC}">
                <c16:uniqueId val="{00000001-525B-4FAC-BEAF-29A77524BECC}"/>
              </c:ext>
            </c:extLst>
          </c:dPt>
          <c:dPt>
            <c:idx val="1"/>
            <c:bubble3D val="0"/>
            <c:spPr>
              <a:solidFill>
                <a:srgbClr val="FFFF00"/>
              </a:solidFill>
            </c:spPr>
            <c:extLst>
              <c:ext xmlns:c16="http://schemas.microsoft.com/office/drawing/2014/chart" uri="{C3380CC4-5D6E-409C-BE32-E72D297353CC}">
                <c16:uniqueId val="{00000003-525B-4FAC-BEAF-29A77524BECC}"/>
              </c:ext>
            </c:extLst>
          </c:dPt>
          <c:dPt>
            <c:idx val="2"/>
            <c:bubble3D val="0"/>
            <c:spPr>
              <a:solidFill>
                <a:schemeClr val="accent5">
                  <a:lumMod val="60000"/>
                  <a:lumOff val="40000"/>
                </a:schemeClr>
              </a:solidFill>
            </c:spPr>
            <c:extLst>
              <c:ext xmlns:c16="http://schemas.microsoft.com/office/drawing/2014/chart" uri="{C3380CC4-5D6E-409C-BE32-E72D297353CC}">
                <c16:uniqueId val="{00000005-525B-4FAC-BEAF-29A77524BECC}"/>
              </c:ext>
            </c:extLst>
          </c:dPt>
          <c:dPt>
            <c:idx val="3"/>
            <c:bubble3D val="0"/>
            <c:spPr>
              <a:solidFill>
                <a:srgbClr val="6600FF"/>
              </a:solidFill>
            </c:spPr>
            <c:extLst>
              <c:ext xmlns:c16="http://schemas.microsoft.com/office/drawing/2014/chart" uri="{C3380CC4-5D6E-409C-BE32-E72D297353CC}">
                <c16:uniqueId val="{00000007-525B-4FAC-BEAF-29A77524BECC}"/>
              </c:ext>
            </c:extLst>
          </c:dPt>
          <c:dPt>
            <c:idx val="4"/>
            <c:bubble3D val="0"/>
            <c:spPr>
              <a:solidFill>
                <a:srgbClr val="FFFF99"/>
              </a:solidFill>
            </c:spPr>
            <c:extLst>
              <c:ext xmlns:c16="http://schemas.microsoft.com/office/drawing/2014/chart" uri="{C3380CC4-5D6E-409C-BE32-E72D297353CC}">
                <c16:uniqueId val="{00000009-525B-4FAC-BEAF-29A77524BECC}"/>
              </c:ext>
            </c:extLst>
          </c:dPt>
          <c:dPt>
            <c:idx val="5"/>
            <c:bubble3D val="0"/>
            <c:spPr>
              <a:solidFill>
                <a:schemeClr val="accent3">
                  <a:lumMod val="50000"/>
                </a:schemeClr>
              </a:solidFill>
            </c:spPr>
            <c:extLst>
              <c:ext xmlns:c16="http://schemas.microsoft.com/office/drawing/2014/chart" uri="{C3380CC4-5D6E-409C-BE32-E72D297353CC}">
                <c16:uniqueId val="{0000000B-525B-4FAC-BEAF-29A77524BECC}"/>
              </c:ext>
            </c:extLst>
          </c:dPt>
          <c:dPt>
            <c:idx val="6"/>
            <c:bubble3D val="0"/>
            <c:spPr>
              <a:solidFill>
                <a:schemeClr val="accent1">
                  <a:lumMod val="75000"/>
                </a:schemeClr>
              </a:solidFill>
            </c:spPr>
            <c:extLst>
              <c:ext xmlns:c16="http://schemas.microsoft.com/office/drawing/2014/chart" uri="{C3380CC4-5D6E-409C-BE32-E72D297353CC}">
                <c16:uniqueId val="{0000000D-525B-4FAC-BEAF-29A77524BECC}"/>
              </c:ext>
            </c:extLst>
          </c:dPt>
          <c:dPt>
            <c:idx val="7"/>
            <c:bubble3D val="0"/>
            <c:spPr>
              <a:solidFill>
                <a:schemeClr val="tx2">
                  <a:lumMod val="75000"/>
                </a:schemeClr>
              </a:solidFill>
            </c:spPr>
            <c:extLst>
              <c:ext xmlns:c16="http://schemas.microsoft.com/office/drawing/2014/chart" uri="{C3380CC4-5D6E-409C-BE32-E72D297353CC}">
                <c16:uniqueId val="{0000000F-525B-4FAC-BEAF-29A77524BECC}"/>
              </c:ext>
            </c:extLst>
          </c:dPt>
          <c:dLbls>
            <c:dLbl>
              <c:idx val="1"/>
              <c:delete val="1"/>
              <c:extLst>
                <c:ext xmlns:c15="http://schemas.microsoft.com/office/drawing/2012/chart" uri="{CE6537A1-D6FC-4f65-9D91-7224C49458BB}"/>
                <c:ext xmlns:c16="http://schemas.microsoft.com/office/drawing/2014/chart" uri="{C3380CC4-5D6E-409C-BE32-E72D297353CC}">
                  <c16:uniqueId val="{00000003-525B-4FAC-BEAF-29A77524BECC}"/>
                </c:ext>
              </c:extLst>
            </c:dLbl>
            <c:dLbl>
              <c:idx val="2"/>
              <c:layout>
                <c:manualLayout>
                  <c:x val="1.04981721607652E-2"/>
                  <c:y val="0.303519247215426"/>
                </c:manualLayout>
              </c:layout>
              <c:tx>
                <c:rich>
                  <a:bodyPr/>
                  <a:lstStyle/>
                  <a:p>
                    <a:r>
                      <a:rPr lang="en-US" dirty="0"/>
                      <a:t>40%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25B-4FAC-BEAF-29A77524BECC}"/>
                </c:ext>
              </c:extLst>
            </c:dLbl>
            <c:dLbl>
              <c:idx val="3"/>
              <c:layout>
                <c:manualLayout>
                  <c:x val="2.3095978753683501E-2"/>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5B-4FAC-BEAF-29A77524BEC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Equity</c:v>
                </c:pt>
                <c:pt idx="1">
                  <c:v>Property</c:v>
                </c:pt>
                <c:pt idx="2">
                  <c:v>Bonds</c:v>
                </c:pt>
                <c:pt idx="3">
                  <c:v>Cash</c:v>
                </c:pt>
              </c:strCache>
            </c:strRef>
          </c:cat>
          <c:val>
            <c:numRef>
              <c:f>Sheet1!$B$2:$B$5</c:f>
              <c:numCache>
                <c:formatCode>0%</c:formatCode>
                <c:ptCount val="4"/>
                <c:pt idx="0">
                  <c:v>0.56000000000000005</c:v>
                </c:pt>
                <c:pt idx="1">
                  <c:v>0.4</c:v>
                </c:pt>
                <c:pt idx="2">
                  <c:v>0</c:v>
                </c:pt>
                <c:pt idx="3">
                  <c:v>0.04</c:v>
                </c:pt>
              </c:numCache>
            </c:numRef>
          </c:val>
          <c:extLst>
            <c:ext xmlns:c16="http://schemas.microsoft.com/office/drawing/2014/chart" uri="{C3380CC4-5D6E-409C-BE32-E72D297353CC}">
              <c16:uniqueId val="{00000010-525B-4FAC-BEAF-29A77524BECC}"/>
            </c:ext>
          </c:extLst>
        </c:ser>
        <c:dLbls>
          <c:showLegendKey val="0"/>
          <c:showVal val="0"/>
          <c:showCatName val="0"/>
          <c:showSerName val="0"/>
          <c:showPercent val="0"/>
          <c:showBubbleSize val="0"/>
          <c:showLeaderLines val="0"/>
        </c:dLbls>
        <c:firstSliceAng val="0"/>
      </c:pieChart>
      <c:spPr>
        <a:noFill/>
        <a:ln w="25401">
          <a:noFill/>
        </a:ln>
      </c:spPr>
    </c:plotArea>
    <c:legend>
      <c:legendPos val="r"/>
      <c:layout>
        <c:manualLayout>
          <c:xMode val="edge"/>
          <c:yMode val="edge"/>
          <c:x val="0.71735461932801103"/>
          <c:y val="0.225897604246168"/>
          <c:w val="0.208027315747986"/>
          <c:h val="0.56414145198337196"/>
        </c:manualLayout>
      </c:layout>
      <c:overlay val="0"/>
    </c:legend>
    <c:plotVisOnly val="1"/>
    <c:dispBlanksAs val="zero"/>
    <c:showDLblsOverMax val="0"/>
  </c:chart>
  <c:txPr>
    <a:bodyPr/>
    <a:lstStyle/>
    <a:p>
      <a:pPr>
        <a:defRPr sz="1000">
          <a:solidFill>
            <a:srgbClr val="F8F8F8"/>
          </a:solidFill>
          <a:latin typeface="VAG Rounded Std Light"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100DC-D1C0-4FF9-AEA6-15D6BB1215D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0BEB0D1A-FEC6-45EA-9596-D26B53F33A55}">
      <dgm:prSet phldrT="[Text]" custT="1"/>
      <dgm:spPr>
        <a:solidFill>
          <a:srgbClr val="FFC000"/>
        </a:solidFill>
      </dgm:spPr>
      <dgm:t>
        <a:bodyPr/>
        <a:lstStyle/>
        <a:p>
          <a:r>
            <a:rPr lang="en-US" sz="1200" b="1" dirty="0"/>
            <a:t>In depth discussion/ resolution</a:t>
          </a:r>
          <a:endParaRPr lang="en-GB" sz="1200" b="1" dirty="0"/>
        </a:p>
      </dgm:t>
    </dgm:pt>
    <dgm:pt modelId="{35E103B2-EFC8-4DAC-885C-CD4744A41C54}" type="parTrans" cxnId="{27CD386C-D673-418A-BBD7-4CD68879CA88}">
      <dgm:prSet/>
      <dgm:spPr/>
      <dgm:t>
        <a:bodyPr/>
        <a:lstStyle/>
        <a:p>
          <a:endParaRPr lang="en-GB" sz="1200"/>
        </a:p>
      </dgm:t>
    </dgm:pt>
    <dgm:pt modelId="{7B9DACA2-6FCB-4C70-804C-F3FD1D2FF983}" type="sibTrans" cxnId="{27CD386C-D673-418A-BBD7-4CD68879CA88}">
      <dgm:prSet/>
      <dgm:spPr/>
      <dgm:t>
        <a:bodyPr/>
        <a:lstStyle/>
        <a:p>
          <a:endParaRPr lang="en-GB" sz="1200"/>
        </a:p>
      </dgm:t>
    </dgm:pt>
    <dgm:pt modelId="{5A7C167F-19B4-4B56-910D-9B053BB556E9}">
      <dgm:prSet phldrT="[Text]" custT="1"/>
      <dgm:spPr>
        <a:solidFill>
          <a:srgbClr val="FF0000"/>
        </a:solidFill>
      </dgm:spPr>
      <dgm:t>
        <a:bodyPr/>
        <a:lstStyle/>
        <a:p>
          <a:r>
            <a:rPr lang="en-US" sz="1200" dirty="0">
              <a:solidFill>
                <a:schemeClr val="tx1"/>
              </a:solidFill>
            </a:rPr>
            <a:t>Risk attitude</a:t>
          </a:r>
          <a:endParaRPr lang="en-GB" sz="1200" dirty="0">
            <a:solidFill>
              <a:schemeClr val="tx1"/>
            </a:solidFill>
          </a:endParaRPr>
        </a:p>
      </dgm:t>
    </dgm:pt>
    <dgm:pt modelId="{BF2DDDED-5E6E-44E2-B746-DC8F01F2422E}" type="parTrans" cxnId="{47DFA0F1-C702-4004-B16F-98C22CD52B4B}">
      <dgm:prSet/>
      <dgm:spPr>
        <a:ln w="38100">
          <a:solidFill>
            <a:srgbClr val="504434"/>
          </a:solidFill>
          <a:headEnd type="triangle"/>
        </a:ln>
      </dgm:spPr>
      <dgm:t>
        <a:bodyPr/>
        <a:lstStyle/>
        <a:p>
          <a:endParaRPr lang="en-GB" sz="1200"/>
        </a:p>
      </dgm:t>
    </dgm:pt>
    <dgm:pt modelId="{D37D30D9-1E5E-47F4-8732-B8BB694F7396}" type="sibTrans" cxnId="{47DFA0F1-C702-4004-B16F-98C22CD52B4B}">
      <dgm:prSet/>
      <dgm:spPr/>
      <dgm:t>
        <a:bodyPr/>
        <a:lstStyle/>
        <a:p>
          <a:endParaRPr lang="en-GB" sz="1200"/>
        </a:p>
      </dgm:t>
    </dgm:pt>
    <dgm:pt modelId="{58BB9732-0E4B-47DD-831E-880169B81968}">
      <dgm:prSet phldrT="[Text]" custT="1"/>
      <dgm:spPr>
        <a:solidFill>
          <a:schemeClr val="accent3">
            <a:lumMod val="75000"/>
          </a:schemeClr>
        </a:solidFill>
      </dgm:spPr>
      <dgm:t>
        <a:bodyPr/>
        <a:lstStyle/>
        <a:p>
          <a:r>
            <a:rPr lang="en-US" sz="1200" dirty="0"/>
            <a:t>Risk capacity</a:t>
          </a:r>
          <a:endParaRPr lang="en-GB" sz="1200" dirty="0"/>
        </a:p>
      </dgm:t>
    </dgm:pt>
    <dgm:pt modelId="{A7C426DB-478D-40B1-B6C9-CA6A25571981}" type="parTrans" cxnId="{39FE5C0C-5829-4DC3-BFD4-B5B7E62C62D9}">
      <dgm:prSet/>
      <dgm:spPr>
        <a:ln w="38100">
          <a:solidFill>
            <a:srgbClr val="504434"/>
          </a:solidFill>
          <a:headEnd type="triangle"/>
        </a:ln>
      </dgm:spPr>
      <dgm:t>
        <a:bodyPr/>
        <a:lstStyle/>
        <a:p>
          <a:endParaRPr lang="en-GB" sz="1200"/>
        </a:p>
      </dgm:t>
    </dgm:pt>
    <dgm:pt modelId="{E51E423F-5721-40D5-9FB4-4B15A212A1E5}" type="sibTrans" cxnId="{39FE5C0C-5829-4DC3-BFD4-B5B7E62C62D9}">
      <dgm:prSet/>
      <dgm:spPr/>
      <dgm:t>
        <a:bodyPr/>
        <a:lstStyle/>
        <a:p>
          <a:endParaRPr lang="en-GB" sz="1200"/>
        </a:p>
      </dgm:t>
    </dgm:pt>
    <dgm:pt modelId="{2DA98B27-DD34-42A5-8313-930E3D05A768}">
      <dgm:prSet phldrT="[Text]" custT="1"/>
      <dgm:spPr>
        <a:solidFill>
          <a:schemeClr val="accent1">
            <a:lumMod val="75000"/>
          </a:schemeClr>
        </a:solidFill>
      </dgm:spPr>
      <dgm:t>
        <a:bodyPr/>
        <a:lstStyle/>
        <a:p>
          <a:r>
            <a:rPr lang="en-US" sz="1200" dirty="0"/>
            <a:t>Risk need</a:t>
          </a:r>
          <a:endParaRPr lang="en-GB" sz="1200" dirty="0"/>
        </a:p>
      </dgm:t>
    </dgm:pt>
    <dgm:pt modelId="{E0C9916B-C53C-43DB-A7F9-972516D6C6A1}" type="parTrans" cxnId="{65F3E31E-A39C-4007-967D-8BE17768A5F0}">
      <dgm:prSet/>
      <dgm:spPr>
        <a:ln w="38100">
          <a:solidFill>
            <a:srgbClr val="504434"/>
          </a:solidFill>
          <a:headEnd type="triangle"/>
          <a:tailEnd type="none"/>
        </a:ln>
      </dgm:spPr>
      <dgm:t>
        <a:bodyPr/>
        <a:lstStyle/>
        <a:p>
          <a:endParaRPr lang="en-GB" sz="1200"/>
        </a:p>
      </dgm:t>
    </dgm:pt>
    <dgm:pt modelId="{B1294B47-6A76-4148-B0C0-32014487C98F}" type="sibTrans" cxnId="{65F3E31E-A39C-4007-967D-8BE17768A5F0}">
      <dgm:prSet/>
      <dgm:spPr/>
      <dgm:t>
        <a:bodyPr/>
        <a:lstStyle/>
        <a:p>
          <a:endParaRPr lang="en-GB" sz="1200"/>
        </a:p>
      </dgm:t>
    </dgm:pt>
    <dgm:pt modelId="{276AD5A2-5BC3-47BC-A9B4-69B4CF47056E}">
      <dgm:prSet/>
      <dgm:spPr/>
      <dgm:t>
        <a:bodyPr/>
        <a:lstStyle/>
        <a:p>
          <a:endParaRPr lang="en-GB"/>
        </a:p>
      </dgm:t>
    </dgm:pt>
    <dgm:pt modelId="{29A5406B-90E4-4E21-A3A4-34444EE1509D}" type="parTrans" cxnId="{3F8F80D9-2469-43EF-9224-F6D02ACA1E5A}">
      <dgm:prSet/>
      <dgm:spPr/>
      <dgm:t>
        <a:bodyPr/>
        <a:lstStyle/>
        <a:p>
          <a:endParaRPr lang="en-GB"/>
        </a:p>
      </dgm:t>
    </dgm:pt>
    <dgm:pt modelId="{820ED92A-A9D8-4C82-9A20-8228B1447801}" type="sibTrans" cxnId="{3F8F80D9-2469-43EF-9224-F6D02ACA1E5A}">
      <dgm:prSet/>
      <dgm:spPr/>
      <dgm:t>
        <a:bodyPr/>
        <a:lstStyle/>
        <a:p>
          <a:endParaRPr lang="en-GB"/>
        </a:p>
      </dgm:t>
    </dgm:pt>
    <dgm:pt modelId="{59695AA1-10D9-49E8-984A-E1F36A5743F6}">
      <dgm:prSet/>
      <dgm:spPr/>
      <dgm:t>
        <a:bodyPr/>
        <a:lstStyle/>
        <a:p>
          <a:endParaRPr lang="en-GB"/>
        </a:p>
      </dgm:t>
    </dgm:pt>
    <dgm:pt modelId="{2D3C0262-4AF6-4F13-AD62-CF04BEED1823}" type="parTrans" cxnId="{AEEAF576-2238-49D4-96CE-B00F8739BB19}">
      <dgm:prSet/>
      <dgm:spPr/>
      <dgm:t>
        <a:bodyPr/>
        <a:lstStyle/>
        <a:p>
          <a:endParaRPr lang="en-GB"/>
        </a:p>
      </dgm:t>
    </dgm:pt>
    <dgm:pt modelId="{B1186125-5CF8-4F38-8DD8-95A8335393C1}" type="sibTrans" cxnId="{AEEAF576-2238-49D4-96CE-B00F8739BB19}">
      <dgm:prSet/>
      <dgm:spPr/>
      <dgm:t>
        <a:bodyPr/>
        <a:lstStyle/>
        <a:p>
          <a:endParaRPr lang="en-GB"/>
        </a:p>
      </dgm:t>
    </dgm:pt>
    <dgm:pt modelId="{9C6A54D2-DBE4-42E0-B2C5-1B1FF0E049CA}">
      <dgm:prSet/>
      <dgm:spPr/>
      <dgm:t>
        <a:bodyPr/>
        <a:lstStyle/>
        <a:p>
          <a:endParaRPr lang="en-GB"/>
        </a:p>
      </dgm:t>
    </dgm:pt>
    <dgm:pt modelId="{4FEF71EE-5BD4-47C1-BA97-06F6DD779EE0}" type="parTrans" cxnId="{66613A0B-C31A-4566-876E-5BC49BCB3CB7}">
      <dgm:prSet/>
      <dgm:spPr/>
      <dgm:t>
        <a:bodyPr/>
        <a:lstStyle/>
        <a:p>
          <a:endParaRPr lang="en-GB"/>
        </a:p>
      </dgm:t>
    </dgm:pt>
    <dgm:pt modelId="{323990C4-521C-4814-9811-FBBFD7C452E4}" type="sibTrans" cxnId="{66613A0B-C31A-4566-876E-5BC49BCB3CB7}">
      <dgm:prSet/>
      <dgm:spPr/>
      <dgm:t>
        <a:bodyPr/>
        <a:lstStyle/>
        <a:p>
          <a:endParaRPr lang="en-GB"/>
        </a:p>
      </dgm:t>
    </dgm:pt>
    <dgm:pt modelId="{64E8265C-E9C3-43B5-BC68-06E18AF59AD0}" type="pres">
      <dgm:prSet presAssocID="{06F100DC-D1C0-4FF9-AEA6-15D6BB1215DD}" presName="Name0" presStyleCnt="0">
        <dgm:presLayoutVars>
          <dgm:chMax val="1"/>
          <dgm:chPref val="1"/>
          <dgm:dir/>
          <dgm:animOne val="branch"/>
          <dgm:animLvl val="lvl"/>
        </dgm:presLayoutVars>
      </dgm:prSet>
      <dgm:spPr/>
    </dgm:pt>
    <dgm:pt modelId="{2A5F6CBD-B9F5-4AFB-BB6E-A19D750A1ED1}" type="pres">
      <dgm:prSet presAssocID="{0BEB0D1A-FEC6-45EA-9596-D26B53F33A55}" presName="singleCycle" presStyleCnt="0"/>
      <dgm:spPr/>
    </dgm:pt>
    <dgm:pt modelId="{CD631876-EF7C-4620-A695-45CE869F4CD3}" type="pres">
      <dgm:prSet presAssocID="{0BEB0D1A-FEC6-45EA-9596-D26B53F33A55}" presName="singleCenter" presStyleLbl="node1" presStyleIdx="0" presStyleCnt="4">
        <dgm:presLayoutVars>
          <dgm:chMax val="7"/>
          <dgm:chPref val="7"/>
        </dgm:presLayoutVars>
      </dgm:prSet>
      <dgm:spPr/>
    </dgm:pt>
    <dgm:pt modelId="{A4E09B49-BF66-48B4-989A-0A56C1F8A32A}" type="pres">
      <dgm:prSet presAssocID="{BF2DDDED-5E6E-44E2-B746-DC8F01F2422E}" presName="Name56" presStyleLbl="parChTrans1D2" presStyleIdx="0" presStyleCnt="3"/>
      <dgm:spPr/>
    </dgm:pt>
    <dgm:pt modelId="{F99222E4-7788-4333-A0F6-6A192229CFE4}" type="pres">
      <dgm:prSet presAssocID="{5A7C167F-19B4-4B56-910D-9B053BB556E9}" presName="text0" presStyleLbl="node1" presStyleIdx="1" presStyleCnt="4" custScaleX="115670" custScaleY="115670">
        <dgm:presLayoutVars>
          <dgm:bulletEnabled val="1"/>
        </dgm:presLayoutVars>
      </dgm:prSet>
      <dgm:spPr/>
    </dgm:pt>
    <dgm:pt modelId="{99A4AE2D-C9B2-4883-BD75-53B76CF8FB03}" type="pres">
      <dgm:prSet presAssocID="{A7C426DB-478D-40B1-B6C9-CA6A25571981}" presName="Name56" presStyleLbl="parChTrans1D2" presStyleIdx="1" presStyleCnt="3"/>
      <dgm:spPr/>
    </dgm:pt>
    <dgm:pt modelId="{C2A29CC5-0999-463C-B79D-8CBF82A37EA7}" type="pres">
      <dgm:prSet presAssocID="{58BB9732-0E4B-47DD-831E-880169B81968}" presName="text0" presStyleLbl="node1" presStyleIdx="2" presStyleCnt="4" custScaleX="115670" custScaleY="115670">
        <dgm:presLayoutVars>
          <dgm:bulletEnabled val="1"/>
        </dgm:presLayoutVars>
      </dgm:prSet>
      <dgm:spPr/>
    </dgm:pt>
    <dgm:pt modelId="{13C9C036-C8DC-4CDA-8BBC-AF818B54D7D1}" type="pres">
      <dgm:prSet presAssocID="{E0C9916B-C53C-43DB-A7F9-972516D6C6A1}" presName="Name56" presStyleLbl="parChTrans1D2" presStyleIdx="2" presStyleCnt="3"/>
      <dgm:spPr/>
    </dgm:pt>
    <dgm:pt modelId="{7B1C4255-5DCC-4874-B1F7-E223C89E7425}" type="pres">
      <dgm:prSet presAssocID="{2DA98B27-DD34-42A5-8313-930E3D05A768}" presName="text0" presStyleLbl="node1" presStyleIdx="3" presStyleCnt="4" custScaleX="115670" custScaleY="115670">
        <dgm:presLayoutVars>
          <dgm:bulletEnabled val="1"/>
        </dgm:presLayoutVars>
      </dgm:prSet>
      <dgm:spPr/>
    </dgm:pt>
  </dgm:ptLst>
  <dgm:cxnLst>
    <dgm:cxn modelId="{5C5D7E01-52B2-473F-AC89-C1371FA0B41A}" type="presOf" srcId="{A7C426DB-478D-40B1-B6C9-CA6A25571981}" destId="{99A4AE2D-C9B2-4883-BD75-53B76CF8FB03}" srcOrd="0" destOrd="0" presId="urn:microsoft.com/office/officeart/2008/layout/RadialCluster"/>
    <dgm:cxn modelId="{66613A0B-C31A-4566-876E-5BC49BCB3CB7}" srcId="{06F100DC-D1C0-4FF9-AEA6-15D6BB1215DD}" destId="{9C6A54D2-DBE4-42E0-B2C5-1B1FF0E049CA}" srcOrd="3" destOrd="0" parTransId="{4FEF71EE-5BD4-47C1-BA97-06F6DD779EE0}" sibTransId="{323990C4-521C-4814-9811-FBBFD7C452E4}"/>
    <dgm:cxn modelId="{39FE5C0C-5829-4DC3-BFD4-B5B7E62C62D9}" srcId="{0BEB0D1A-FEC6-45EA-9596-D26B53F33A55}" destId="{58BB9732-0E4B-47DD-831E-880169B81968}" srcOrd="1" destOrd="0" parTransId="{A7C426DB-478D-40B1-B6C9-CA6A25571981}" sibTransId="{E51E423F-5721-40D5-9FB4-4B15A212A1E5}"/>
    <dgm:cxn modelId="{65F3E31E-A39C-4007-967D-8BE17768A5F0}" srcId="{0BEB0D1A-FEC6-45EA-9596-D26B53F33A55}" destId="{2DA98B27-DD34-42A5-8313-930E3D05A768}" srcOrd="2" destOrd="0" parTransId="{E0C9916B-C53C-43DB-A7F9-972516D6C6A1}" sibTransId="{B1294B47-6A76-4148-B0C0-32014487C98F}"/>
    <dgm:cxn modelId="{177E8621-BCE1-4F53-A40D-B63A7F2FF5B1}" type="presOf" srcId="{2DA98B27-DD34-42A5-8313-930E3D05A768}" destId="{7B1C4255-5DCC-4874-B1F7-E223C89E7425}" srcOrd="0" destOrd="0" presId="urn:microsoft.com/office/officeart/2008/layout/RadialCluster"/>
    <dgm:cxn modelId="{27CD386C-D673-418A-BBD7-4CD68879CA88}" srcId="{06F100DC-D1C0-4FF9-AEA6-15D6BB1215DD}" destId="{0BEB0D1A-FEC6-45EA-9596-D26B53F33A55}" srcOrd="0" destOrd="0" parTransId="{35E103B2-EFC8-4DAC-885C-CD4744A41C54}" sibTransId="{7B9DACA2-6FCB-4C70-804C-F3FD1D2FF983}"/>
    <dgm:cxn modelId="{AEEAF576-2238-49D4-96CE-B00F8739BB19}" srcId="{06F100DC-D1C0-4FF9-AEA6-15D6BB1215DD}" destId="{59695AA1-10D9-49E8-984A-E1F36A5743F6}" srcOrd="2" destOrd="0" parTransId="{2D3C0262-4AF6-4F13-AD62-CF04BEED1823}" sibTransId="{B1186125-5CF8-4F38-8DD8-95A8335393C1}"/>
    <dgm:cxn modelId="{0DC3E057-3977-4049-9D3F-71B78BC7AED5}" type="presOf" srcId="{BF2DDDED-5E6E-44E2-B746-DC8F01F2422E}" destId="{A4E09B49-BF66-48B4-989A-0A56C1F8A32A}" srcOrd="0" destOrd="0" presId="urn:microsoft.com/office/officeart/2008/layout/RadialCluster"/>
    <dgm:cxn modelId="{A0032087-5C1A-43DA-BDA3-8F98894B196A}" type="presOf" srcId="{58BB9732-0E4B-47DD-831E-880169B81968}" destId="{C2A29CC5-0999-463C-B79D-8CBF82A37EA7}" srcOrd="0" destOrd="0" presId="urn:microsoft.com/office/officeart/2008/layout/RadialCluster"/>
    <dgm:cxn modelId="{40040A97-3396-436C-9600-0F5AB42A170A}" type="presOf" srcId="{06F100DC-D1C0-4FF9-AEA6-15D6BB1215DD}" destId="{64E8265C-E9C3-43B5-BC68-06E18AF59AD0}" srcOrd="0" destOrd="0" presId="urn:microsoft.com/office/officeart/2008/layout/RadialCluster"/>
    <dgm:cxn modelId="{F2CE759C-3AD2-44A5-93F5-A5C53B09D2F1}" type="presOf" srcId="{E0C9916B-C53C-43DB-A7F9-972516D6C6A1}" destId="{13C9C036-C8DC-4CDA-8BBC-AF818B54D7D1}" srcOrd="0" destOrd="0" presId="urn:microsoft.com/office/officeart/2008/layout/RadialCluster"/>
    <dgm:cxn modelId="{C62577BD-518B-4AEF-8455-6AD0D9855872}" type="presOf" srcId="{5A7C167F-19B4-4B56-910D-9B053BB556E9}" destId="{F99222E4-7788-4333-A0F6-6A192229CFE4}" srcOrd="0" destOrd="0" presId="urn:microsoft.com/office/officeart/2008/layout/RadialCluster"/>
    <dgm:cxn modelId="{73FE58BD-C5DB-498E-8AE0-A14001808841}" type="presOf" srcId="{0BEB0D1A-FEC6-45EA-9596-D26B53F33A55}" destId="{CD631876-EF7C-4620-A695-45CE869F4CD3}" srcOrd="0" destOrd="0" presId="urn:microsoft.com/office/officeart/2008/layout/RadialCluster"/>
    <dgm:cxn modelId="{3F8F80D9-2469-43EF-9224-F6D02ACA1E5A}" srcId="{06F100DC-D1C0-4FF9-AEA6-15D6BB1215DD}" destId="{276AD5A2-5BC3-47BC-A9B4-69B4CF47056E}" srcOrd="1" destOrd="0" parTransId="{29A5406B-90E4-4E21-A3A4-34444EE1509D}" sibTransId="{820ED92A-A9D8-4C82-9A20-8228B1447801}"/>
    <dgm:cxn modelId="{47DFA0F1-C702-4004-B16F-98C22CD52B4B}" srcId="{0BEB0D1A-FEC6-45EA-9596-D26B53F33A55}" destId="{5A7C167F-19B4-4B56-910D-9B053BB556E9}" srcOrd="0" destOrd="0" parTransId="{BF2DDDED-5E6E-44E2-B746-DC8F01F2422E}" sibTransId="{D37D30D9-1E5E-47F4-8732-B8BB694F7396}"/>
    <dgm:cxn modelId="{7F7158DD-99A8-4CAA-93AF-F195CA5FD795}" type="presParOf" srcId="{64E8265C-E9C3-43B5-BC68-06E18AF59AD0}" destId="{2A5F6CBD-B9F5-4AFB-BB6E-A19D750A1ED1}" srcOrd="0" destOrd="0" presId="urn:microsoft.com/office/officeart/2008/layout/RadialCluster"/>
    <dgm:cxn modelId="{F50665ED-B1BE-41C6-B1A2-4447E665126F}" type="presParOf" srcId="{2A5F6CBD-B9F5-4AFB-BB6E-A19D750A1ED1}" destId="{CD631876-EF7C-4620-A695-45CE869F4CD3}" srcOrd="0" destOrd="0" presId="urn:microsoft.com/office/officeart/2008/layout/RadialCluster"/>
    <dgm:cxn modelId="{99ACEC45-3280-4A4A-B3F0-1696EF7BC33B}" type="presParOf" srcId="{2A5F6CBD-B9F5-4AFB-BB6E-A19D750A1ED1}" destId="{A4E09B49-BF66-48B4-989A-0A56C1F8A32A}" srcOrd="1" destOrd="0" presId="urn:microsoft.com/office/officeart/2008/layout/RadialCluster"/>
    <dgm:cxn modelId="{013F4131-82D0-4DE6-81D9-D0880B919E5B}" type="presParOf" srcId="{2A5F6CBD-B9F5-4AFB-BB6E-A19D750A1ED1}" destId="{F99222E4-7788-4333-A0F6-6A192229CFE4}" srcOrd="2" destOrd="0" presId="urn:microsoft.com/office/officeart/2008/layout/RadialCluster"/>
    <dgm:cxn modelId="{95B6FCF1-A342-4104-B0DE-2A614273E54D}" type="presParOf" srcId="{2A5F6CBD-B9F5-4AFB-BB6E-A19D750A1ED1}" destId="{99A4AE2D-C9B2-4883-BD75-53B76CF8FB03}" srcOrd="3" destOrd="0" presId="urn:microsoft.com/office/officeart/2008/layout/RadialCluster"/>
    <dgm:cxn modelId="{9D73FA2F-3AF2-4652-8BD5-F50D6E946935}" type="presParOf" srcId="{2A5F6CBD-B9F5-4AFB-BB6E-A19D750A1ED1}" destId="{C2A29CC5-0999-463C-B79D-8CBF82A37EA7}" srcOrd="4" destOrd="0" presId="urn:microsoft.com/office/officeart/2008/layout/RadialCluster"/>
    <dgm:cxn modelId="{C468C264-3B92-46C8-90F4-FE3A1A671F06}" type="presParOf" srcId="{2A5F6CBD-B9F5-4AFB-BB6E-A19D750A1ED1}" destId="{13C9C036-C8DC-4CDA-8BBC-AF818B54D7D1}" srcOrd="5" destOrd="0" presId="urn:microsoft.com/office/officeart/2008/layout/RadialCluster"/>
    <dgm:cxn modelId="{5FC78DD3-6747-4F67-A1CE-01D310FB0E83}" type="presParOf" srcId="{2A5F6CBD-B9F5-4AFB-BB6E-A19D750A1ED1}" destId="{7B1C4255-5DCC-4874-B1F7-E223C89E7425}"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31876-EF7C-4620-A695-45CE869F4CD3}">
      <dsp:nvSpPr>
        <dsp:cNvPr id="0" name=""/>
        <dsp:cNvSpPr/>
      </dsp:nvSpPr>
      <dsp:spPr>
        <a:xfrm>
          <a:off x="3647906" y="2030829"/>
          <a:ext cx="1309552" cy="130955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In depth discussion/ resolution</a:t>
          </a:r>
          <a:endParaRPr lang="en-GB" sz="1200" b="1" kern="1200" dirty="0"/>
        </a:p>
      </dsp:txBody>
      <dsp:txXfrm>
        <a:off x="3711833" y="2094756"/>
        <a:ext cx="1181698" cy="1181698"/>
      </dsp:txXfrm>
    </dsp:sp>
    <dsp:sp modelId="{A4E09B49-BF66-48B4-989A-0A56C1F8A32A}">
      <dsp:nvSpPr>
        <dsp:cNvPr id="0" name=""/>
        <dsp:cNvSpPr/>
      </dsp:nvSpPr>
      <dsp:spPr>
        <a:xfrm rot="16200000">
          <a:off x="3877756" y="1605903"/>
          <a:ext cx="849852" cy="0"/>
        </a:xfrm>
        <a:custGeom>
          <a:avLst/>
          <a:gdLst/>
          <a:ahLst/>
          <a:cxnLst/>
          <a:rect l="0" t="0" r="0" b="0"/>
          <a:pathLst>
            <a:path>
              <a:moveTo>
                <a:pt x="0" y="0"/>
              </a:moveTo>
              <a:lnTo>
                <a:pt x="849852" y="0"/>
              </a:lnTo>
            </a:path>
          </a:pathLst>
        </a:custGeom>
        <a:noFill/>
        <a:ln w="38100" cap="flat" cmpd="sng" algn="ctr">
          <a:solidFill>
            <a:srgbClr val="504434"/>
          </a:solidFill>
          <a:prstDash val="solid"/>
          <a:headEnd type="triangle"/>
        </a:ln>
        <a:effectLst/>
      </dsp:spPr>
      <dsp:style>
        <a:lnRef idx="2">
          <a:scrgbClr r="0" g="0" b="0"/>
        </a:lnRef>
        <a:fillRef idx="0">
          <a:scrgbClr r="0" g="0" b="0"/>
        </a:fillRef>
        <a:effectRef idx="0">
          <a:scrgbClr r="0" g="0" b="0"/>
        </a:effectRef>
        <a:fontRef idx="minor"/>
      </dsp:style>
    </dsp:sp>
    <dsp:sp modelId="{F99222E4-7788-4333-A0F6-6A192229CFE4}">
      <dsp:nvSpPr>
        <dsp:cNvPr id="0" name=""/>
        <dsp:cNvSpPr/>
      </dsp:nvSpPr>
      <dsp:spPr>
        <a:xfrm>
          <a:off x="3795237" y="166088"/>
          <a:ext cx="1014889" cy="101488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Risk attitude</a:t>
          </a:r>
          <a:endParaRPr lang="en-GB" sz="1200" kern="1200" dirty="0">
            <a:solidFill>
              <a:schemeClr val="tx1"/>
            </a:solidFill>
          </a:endParaRPr>
        </a:p>
      </dsp:txBody>
      <dsp:txXfrm>
        <a:off x="3844780" y="215631"/>
        <a:ext cx="915803" cy="915803"/>
      </dsp:txXfrm>
    </dsp:sp>
    <dsp:sp modelId="{99A4AE2D-C9B2-4883-BD75-53B76CF8FB03}">
      <dsp:nvSpPr>
        <dsp:cNvPr id="0" name=""/>
        <dsp:cNvSpPr/>
      </dsp:nvSpPr>
      <dsp:spPr>
        <a:xfrm rot="1800000">
          <a:off x="4912573" y="3231155"/>
          <a:ext cx="670056" cy="0"/>
        </a:xfrm>
        <a:custGeom>
          <a:avLst/>
          <a:gdLst/>
          <a:ahLst/>
          <a:cxnLst/>
          <a:rect l="0" t="0" r="0" b="0"/>
          <a:pathLst>
            <a:path>
              <a:moveTo>
                <a:pt x="0" y="0"/>
              </a:moveTo>
              <a:lnTo>
                <a:pt x="670056" y="0"/>
              </a:lnTo>
            </a:path>
          </a:pathLst>
        </a:custGeom>
        <a:noFill/>
        <a:ln w="38100" cap="flat" cmpd="sng" algn="ctr">
          <a:solidFill>
            <a:srgbClr val="504434"/>
          </a:solidFill>
          <a:prstDash val="solid"/>
          <a:headEnd type="triangle"/>
        </a:ln>
        <a:effectLst/>
      </dsp:spPr>
      <dsp:style>
        <a:lnRef idx="2">
          <a:scrgbClr r="0" g="0" b="0"/>
        </a:lnRef>
        <a:fillRef idx="0">
          <a:scrgbClr r="0" g="0" b="0"/>
        </a:fillRef>
        <a:effectRef idx="0">
          <a:scrgbClr r="0" g="0" b="0"/>
        </a:effectRef>
        <a:fontRef idx="minor"/>
      </dsp:style>
    </dsp:sp>
    <dsp:sp modelId="{C2A29CC5-0999-463C-B79D-8CBF82A37EA7}">
      <dsp:nvSpPr>
        <dsp:cNvPr id="0" name=""/>
        <dsp:cNvSpPr/>
      </dsp:nvSpPr>
      <dsp:spPr>
        <a:xfrm>
          <a:off x="5537744" y="3184198"/>
          <a:ext cx="1014889" cy="101488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t>Risk capacity</a:t>
          </a:r>
          <a:endParaRPr lang="en-GB" sz="1200" kern="1200" dirty="0"/>
        </a:p>
      </dsp:txBody>
      <dsp:txXfrm>
        <a:off x="5587287" y="3233741"/>
        <a:ext cx="915803" cy="915803"/>
      </dsp:txXfrm>
    </dsp:sp>
    <dsp:sp modelId="{13C9C036-C8DC-4CDA-8BBC-AF818B54D7D1}">
      <dsp:nvSpPr>
        <dsp:cNvPr id="0" name=""/>
        <dsp:cNvSpPr/>
      </dsp:nvSpPr>
      <dsp:spPr>
        <a:xfrm rot="9000000">
          <a:off x="3022735" y="3231155"/>
          <a:ext cx="670056" cy="0"/>
        </a:xfrm>
        <a:custGeom>
          <a:avLst/>
          <a:gdLst/>
          <a:ahLst/>
          <a:cxnLst/>
          <a:rect l="0" t="0" r="0" b="0"/>
          <a:pathLst>
            <a:path>
              <a:moveTo>
                <a:pt x="0" y="0"/>
              </a:moveTo>
              <a:lnTo>
                <a:pt x="670056" y="0"/>
              </a:lnTo>
            </a:path>
          </a:pathLst>
        </a:custGeom>
        <a:noFill/>
        <a:ln w="38100" cap="flat" cmpd="sng" algn="ctr">
          <a:solidFill>
            <a:srgbClr val="504434"/>
          </a:solidFill>
          <a:prstDash val="solid"/>
          <a:headEnd type="triangle"/>
          <a:tailEnd type="none"/>
        </a:ln>
        <a:effectLst/>
      </dsp:spPr>
      <dsp:style>
        <a:lnRef idx="2">
          <a:scrgbClr r="0" g="0" b="0"/>
        </a:lnRef>
        <a:fillRef idx="0">
          <a:scrgbClr r="0" g="0" b="0"/>
        </a:fillRef>
        <a:effectRef idx="0">
          <a:scrgbClr r="0" g="0" b="0"/>
        </a:effectRef>
        <a:fontRef idx="minor"/>
      </dsp:style>
    </dsp:sp>
    <dsp:sp modelId="{7B1C4255-5DCC-4874-B1F7-E223C89E7425}">
      <dsp:nvSpPr>
        <dsp:cNvPr id="0" name=""/>
        <dsp:cNvSpPr/>
      </dsp:nvSpPr>
      <dsp:spPr>
        <a:xfrm>
          <a:off x="2052731" y="3184198"/>
          <a:ext cx="1014889" cy="101488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t>Risk need</a:t>
          </a:r>
          <a:endParaRPr lang="en-GB" sz="1200" kern="1200" dirty="0"/>
        </a:p>
      </dsp:txBody>
      <dsp:txXfrm>
        <a:off x="2102274" y="3233741"/>
        <a:ext cx="915803" cy="91580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2945659" cy="49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dirty="0"/>
          </a:p>
        </p:txBody>
      </p:sp>
      <p:sp>
        <p:nvSpPr>
          <p:cNvPr id="38915" name="Rectangle 3"/>
          <p:cNvSpPr>
            <a:spLocks noGrp="1" noChangeArrowheads="1"/>
          </p:cNvSpPr>
          <p:nvPr>
            <p:ph type="dt" sz="quarter" idx="1"/>
          </p:nvPr>
        </p:nvSpPr>
        <p:spPr bwMode="auto">
          <a:xfrm>
            <a:off x="3852018" y="0"/>
            <a:ext cx="2945659" cy="49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dirty="0"/>
          </a:p>
        </p:txBody>
      </p:sp>
      <p:sp>
        <p:nvSpPr>
          <p:cNvPr id="38916" name="Rectangle 4"/>
          <p:cNvSpPr>
            <a:spLocks noGrp="1" noChangeArrowheads="1"/>
          </p:cNvSpPr>
          <p:nvPr>
            <p:ph type="ftr" sz="quarter" idx="2"/>
          </p:nvPr>
        </p:nvSpPr>
        <p:spPr bwMode="auto">
          <a:xfrm>
            <a:off x="1" y="9431813"/>
            <a:ext cx="2945659"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r>
              <a:rPr lang="en-GB" dirty="0"/>
              <a:t>Presenting FP Transitions</a:t>
            </a:r>
          </a:p>
        </p:txBody>
      </p:sp>
      <p:sp>
        <p:nvSpPr>
          <p:cNvPr id="38917" name="Rectangle 5"/>
          <p:cNvSpPr>
            <a:spLocks noGrp="1" noChangeArrowheads="1"/>
          </p:cNvSpPr>
          <p:nvPr>
            <p:ph type="sldNum" sz="quarter" idx="3"/>
          </p:nvPr>
        </p:nvSpPr>
        <p:spPr bwMode="auto">
          <a:xfrm>
            <a:off x="3852018" y="9431813"/>
            <a:ext cx="2945659"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968FC7E8-1B6C-4428-BED3-D602DB336AC6}" type="slidenum">
              <a:rPr lang="en-GB"/>
              <a:pPr>
                <a:defRPr/>
              </a:pPr>
              <a:t>‹#›</a:t>
            </a:fld>
            <a:endParaRPr lang="en-GB" dirty="0"/>
          </a:p>
        </p:txBody>
      </p:sp>
    </p:spTree>
    <p:extLst>
      <p:ext uri="{BB962C8B-B14F-4D97-AF65-F5344CB8AC3E}">
        <p14:creationId xmlns:p14="http://schemas.microsoft.com/office/powerpoint/2010/main" val="42877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2945659" cy="496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hangingPunct="0">
              <a:defRPr sz="1200">
                <a:latin typeface="Times New Roman" pitchFamily="18" charset="0"/>
              </a:defRPr>
            </a:lvl1pPr>
          </a:lstStyle>
          <a:p>
            <a:pPr>
              <a:defRPr/>
            </a:pPr>
            <a:endParaRPr lang="en-GB" dirty="0"/>
          </a:p>
        </p:txBody>
      </p:sp>
      <p:sp>
        <p:nvSpPr>
          <p:cNvPr id="1027" name="Rectangle 3"/>
          <p:cNvSpPr>
            <a:spLocks noGrp="1" noChangeArrowheads="1"/>
          </p:cNvSpPr>
          <p:nvPr>
            <p:ph type="dt" idx="1"/>
          </p:nvPr>
        </p:nvSpPr>
        <p:spPr bwMode="auto">
          <a:xfrm>
            <a:off x="3852018" y="0"/>
            <a:ext cx="2945659" cy="49641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atin typeface="Times New Roman" pitchFamily="18" charset="0"/>
              </a:defRPr>
            </a:lvl1pPr>
          </a:lstStyle>
          <a:p>
            <a:pPr>
              <a:defRPr/>
            </a:pPr>
            <a:endParaRPr lang="en-GB" dirty="0"/>
          </a:p>
        </p:txBody>
      </p:sp>
      <p:sp>
        <p:nvSpPr>
          <p:cNvPr id="2253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9" name="Rectangle 5"/>
          <p:cNvSpPr>
            <a:spLocks noGrp="1" noChangeArrowheads="1"/>
          </p:cNvSpPr>
          <p:nvPr>
            <p:ph type="body" sz="quarter" idx="3"/>
          </p:nvPr>
        </p:nvSpPr>
        <p:spPr bwMode="auto">
          <a:xfrm>
            <a:off x="906359" y="4715909"/>
            <a:ext cx="4984961" cy="446770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30" name="Rectangle 6"/>
          <p:cNvSpPr>
            <a:spLocks noGrp="1" noChangeArrowheads="1"/>
          </p:cNvSpPr>
          <p:nvPr>
            <p:ph type="ftr" sz="quarter" idx="4"/>
          </p:nvPr>
        </p:nvSpPr>
        <p:spPr bwMode="auto">
          <a:xfrm>
            <a:off x="1" y="9431813"/>
            <a:ext cx="2945659"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GB" dirty="0"/>
          </a:p>
        </p:txBody>
      </p:sp>
      <p:sp>
        <p:nvSpPr>
          <p:cNvPr id="1031" name="Rectangle 7"/>
          <p:cNvSpPr>
            <a:spLocks noGrp="1" noChangeArrowheads="1"/>
          </p:cNvSpPr>
          <p:nvPr>
            <p:ph type="sldNum" sz="quarter" idx="5"/>
          </p:nvPr>
        </p:nvSpPr>
        <p:spPr bwMode="auto">
          <a:xfrm>
            <a:off x="3852018" y="9431813"/>
            <a:ext cx="2945659" cy="496412"/>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A19B1615-AB2B-4B8C-B5A3-436F77C310A4}" type="slidenum">
              <a:rPr lang="en-GB"/>
              <a:pPr>
                <a:defRPr/>
              </a:pPr>
              <a:t>‹#›</a:t>
            </a:fld>
            <a:endParaRPr lang="en-GB" dirty="0"/>
          </a:p>
        </p:txBody>
      </p:sp>
    </p:spTree>
    <p:extLst>
      <p:ext uri="{BB962C8B-B14F-4D97-AF65-F5344CB8AC3E}">
        <p14:creationId xmlns:p14="http://schemas.microsoft.com/office/powerpoint/2010/main" val="1526635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176186C0-8618-495E-9051-388522208213}" type="slidenum">
              <a:rPr lang="en-GB" sz="1200" smtClean="0">
                <a:latin typeface="Times New Roman" pitchFamily="18" charset="0"/>
              </a:rPr>
              <a:pPr/>
              <a:t>1</a:t>
            </a:fld>
            <a:endParaRPr lang="en-GB" sz="1200" dirty="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33628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20EE2DAD-D143-4B63-97DB-CF7984D8F179}" type="slidenum">
              <a:rPr lang="en-GB" sz="1200" smtClean="0">
                <a:latin typeface="Times New Roman" pitchFamily="18" charset="0"/>
              </a:rPr>
              <a:pPr/>
              <a:t>16</a:t>
            </a:fld>
            <a:endParaRPr lang="en-GB"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7430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20EE2DAD-D143-4B63-97DB-CF7984D8F179}" type="slidenum">
              <a:rPr lang="en-GB" sz="1200" smtClean="0">
                <a:latin typeface="Times New Roman" pitchFamily="18" charset="0"/>
              </a:rPr>
              <a:pPr/>
              <a:t>17</a:t>
            </a:fld>
            <a:endParaRPr lang="en-GB"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65220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07187" y="8674318"/>
            <a:ext cx="2987848" cy="456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r"/>
            <a:fld id="{391FDBAB-E4CD-47FA-AE82-8B5EE93217D9}" type="slidenum">
              <a:rPr lang="en-GB" sz="1200">
                <a:latin typeface="Times New Roman" pitchFamily="18" charset="0"/>
              </a:rPr>
              <a:pPr algn="r"/>
              <a:t>18</a:t>
            </a:fld>
            <a:endParaRPr lang="en-GB" sz="1200" dirty="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525063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52018" y="9431813"/>
            <a:ext cx="2945659" cy="49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r"/>
            <a:fld id="{FC7DA40C-13D5-4351-9CAC-FDC772348470}" type="slidenum">
              <a:rPr lang="en-GB" sz="1200">
                <a:latin typeface="Times New Roman" pitchFamily="18" charset="0"/>
              </a:rPr>
              <a:pPr algn="r"/>
              <a:t>21</a:t>
            </a:fld>
            <a:endParaRPr lang="en-GB" sz="1200" dirty="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79321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52018" y="9431813"/>
            <a:ext cx="2945659" cy="49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r"/>
            <a:fld id="{F32E9BA4-A623-46E4-A136-FA3CFBCCFDB3}" type="slidenum">
              <a:rPr lang="en-GB" sz="1200">
                <a:latin typeface="Times New Roman" pitchFamily="18" charset="0"/>
              </a:rPr>
              <a:pPr algn="r"/>
              <a:t>22</a:t>
            </a:fld>
            <a:endParaRPr lang="en-GB" sz="1200" dirty="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5834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52018" y="9431813"/>
            <a:ext cx="2945659" cy="49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r"/>
            <a:fld id="{F32E9BA4-A623-46E4-A136-FA3CFBCCFDB3}" type="slidenum">
              <a:rPr lang="en-GB" sz="1200">
                <a:latin typeface="Times New Roman" pitchFamily="18" charset="0"/>
              </a:rPr>
              <a:pPr algn="r"/>
              <a:t>23</a:t>
            </a:fld>
            <a:endParaRPr lang="en-GB" sz="1200" dirty="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0850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52018" y="9431813"/>
            <a:ext cx="2945659" cy="49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r"/>
            <a:fld id="{F32E9BA4-A623-46E4-A136-FA3CFBCCFDB3}" type="slidenum">
              <a:rPr lang="en-GB" sz="1200">
                <a:latin typeface="Times New Roman" pitchFamily="18" charset="0"/>
              </a:rPr>
              <a:pPr algn="r"/>
              <a:t>24</a:t>
            </a:fld>
            <a:endParaRPr lang="en-GB" sz="1200" dirty="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54426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52018" y="9431813"/>
            <a:ext cx="2945659" cy="49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r"/>
            <a:fld id="{6156E9CE-F25D-4A48-81D0-93BEAD383456}" type="slidenum">
              <a:rPr lang="en-GB" sz="1200">
                <a:latin typeface="Times New Roman" pitchFamily="18" charset="0"/>
              </a:rPr>
              <a:pPr algn="r"/>
              <a:t>25</a:t>
            </a:fld>
            <a:endParaRPr lang="en-GB" sz="1200" dirty="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75075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81340252-7978-45F3-8949-2D25287ECD3C}" type="slidenum">
              <a:rPr lang="en-GB" sz="1200" smtClean="0">
                <a:latin typeface="Times New Roman" pitchFamily="18" charset="0"/>
              </a:rPr>
              <a:pPr/>
              <a:t>26</a:t>
            </a:fld>
            <a:endParaRPr lang="en-GB" sz="1200" dirty="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1070975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52018" y="9431813"/>
            <a:ext cx="2945659" cy="49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r"/>
            <a:fld id="{770F57CB-C588-481F-8FD7-A0D144CC66E6}" type="slidenum">
              <a:rPr lang="en-GB" sz="1200">
                <a:latin typeface="Times New Roman" pitchFamily="18" charset="0"/>
              </a:rPr>
              <a:pPr algn="r"/>
              <a:t>28</a:t>
            </a:fld>
            <a:endParaRPr lang="en-GB" sz="1200" dirty="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2587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20EE2DAD-D143-4B63-97DB-CF7984D8F179}" type="slidenum">
              <a:rPr lang="en-GB" sz="1200" smtClean="0">
                <a:latin typeface="Times New Roman" pitchFamily="18" charset="0"/>
              </a:rPr>
              <a:pPr/>
              <a:t>2</a:t>
            </a:fld>
            <a:endParaRPr lang="en-GB"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82822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52018" y="9431813"/>
            <a:ext cx="2945659" cy="49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r"/>
            <a:fld id="{B2EAB4C9-D7A7-41D8-A248-73CB57341EE0}" type="slidenum">
              <a:rPr lang="en-GB" sz="1200">
                <a:latin typeface="Times New Roman" pitchFamily="18" charset="0"/>
              </a:rPr>
              <a:pPr algn="r"/>
              <a:t>30</a:t>
            </a:fld>
            <a:endParaRPr lang="en-GB" sz="1200" dirty="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6346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20EE2DAD-D143-4B63-97DB-CF7984D8F179}" type="slidenum">
              <a:rPr lang="en-GB" sz="1200" smtClean="0">
                <a:latin typeface="Times New Roman" pitchFamily="18" charset="0"/>
              </a:rPr>
              <a:pPr/>
              <a:t>3</a:t>
            </a:fld>
            <a:endParaRPr lang="en-GB"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8282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59FAB52E-E9FF-4902-9594-F48EE74885A3}" type="slidenum">
              <a:rPr lang="en-GB" sz="1200" smtClean="0">
                <a:latin typeface="Times New Roman" pitchFamily="18" charset="0"/>
              </a:rPr>
              <a:pPr/>
              <a:t>5</a:t>
            </a:fld>
            <a:endParaRPr lang="en-GB" sz="1200" dirty="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51490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20EE2DAD-D143-4B63-97DB-CF7984D8F179}" type="slidenum">
              <a:rPr lang="en-GB" sz="1200" smtClean="0">
                <a:latin typeface="Times New Roman" pitchFamily="18" charset="0"/>
              </a:rPr>
              <a:pPr/>
              <a:t>6</a:t>
            </a:fld>
            <a:endParaRPr lang="en-GB"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63922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52018" y="9431813"/>
            <a:ext cx="2945659" cy="49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r"/>
            <a:fld id="{391FDBAB-E4CD-47FA-AE82-8B5EE93217D9}" type="slidenum">
              <a:rPr lang="en-GB" sz="1200">
                <a:latin typeface="Times New Roman" pitchFamily="18" charset="0"/>
              </a:rPr>
              <a:pPr algn="r"/>
              <a:t>7</a:t>
            </a:fld>
            <a:endParaRPr lang="en-GB" sz="1200" dirty="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2104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20EE2DAD-D143-4B63-97DB-CF7984D8F179}" type="slidenum">
              <a:rPr lang="en-GB" sz="1200" smtClean="0">
                <a:latin typeface="Times New Roman" pitchFamily="18" charset="0"/>
              </a:rPr>
              <a:pPr/>
              <a:t>13</a:t>
            </a:fld>
            <a:endParaRPr lang="en-GB"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0531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20EE2DAD-D143-4B63-97DB-CF7984D8F179}" type="slidenum">
              <a:rPr lang="en-GB" sz="1200" smtClean="0">
                <a:latin typeface="Times New Roman" pitchFamily="18" charset="0"/>
              </a:rPr>
              <a:pPr/>
              <a:t>14</a:t>
            </a:fld>
            <a:endParaRPr lang="en-GB"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4050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fld id="{20EE2DAD-D143-4B63-97DB-CF7984D8F179}" type="slidenum">
              <a:rPr lang="en-GB" sz="1200" smtClean="0">
                <a:latin typeface="Times New Roman" pitchFamily="18" charset="0"/>
              </a:rPr>
              <a:pPr/>
              <a:t>15</a:t>
            </a:fld>
            <a:endParaRPr lang="en-GB"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20334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2"/>
          <p:cNvGrpSpPr>
            <a:grpSpLocks/>
          </p:cNvGrpSpPr>
          <p:nvPr userDrawn="1"/>
        </p:nvGrpSpPr>
        <p:grpSpPr bwMode="auto">
          <a:xfrm>
            <a:off x="152400" y="230188"/>
            <a:ext cx="203200" cy="6503987"/>
            <a:chOff x="112" y="145"/>
            <a:chExt cx="128" cy="4097"/>
          </a:xfrm>
        </p:grpSpPr>
        <p:sp>
          <p:nvSpPr>
            <p:cNvPr id="5" name="Rectangle 2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6" name="Rectangle 2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AU" dirty="0">
                <a:latin typeface="Times New Roman" pitchFamily="18" charset="0"/>
              </a:endParaRPr>
            </a:p>
          </p:txBody>
        </p:sp>
      </p:grpSp>
      <p:grpSp>
        <p:nvGrpSpPr>
          <p:cNvPr id="7" name="Group 25"/>
          <p:cNvGrpSpPr>
            <a:grpSpLocks/>
          </p:cNvGrpSpPr>
          <p:nvPr userDrawn="1"/>
        </p:nvGrpSpPr>
        <p:grpSpPr bwMode="auto">
          <a:xfrm>
            <a:off x="8793163" y="220663"/>
            <a:ext cx="198437" cy="6408737"/>
            <a:chOff x="5539" y="139"/>
            <a:chExt cx="125" cy="4037"/>
          </a:xfrm>
        </p:grpSpPr>
        <p:sp>
          <p:nvSpPr>
            <p:cNvPr id="8" name="Rectangle 2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9" name="Rectangle 2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grpSp>
      <p:grpSp>
        <p:nvGrpSpPr>
          <p:cNvPr id="10" name="Group 28"/>
          <p:cNvGrpSpPr>
            <a:grpSpLocks/>
          </p:cNvGrpSpPr>
          <p:nvPr userDrawn="1"/>
        </p:nvGrpSpPr>
        <p:grpSpPr bwMode="auto">
          <a:xfrm>
            <a:off x="412750" y="6477000"/>
            <a:ext cx="8578850" cy="228600"/>
            <a:chOff x="260" y="4080"/>
            <a:chExt cx="5472" cy="144"/>
          </a:xfrm>
        </p:grpSpPr>
        <p:sp>
          <p:nvSpPr>
            <p:cNvPr id="11" name="Rectangle 2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12" name="Rectangle 30"/>
            <p:cNvSpPr>
              <a:spLocks noChangeArrowheads="1"/>
            </p:cNvSpPr>
            <p:nvPr/>
          </p:nvSpPr>
          <p:spPr bwMode="auto">
            <a:xfrm rot="5400000" flipV="1">
              <a:off x="2910" y="1526"/>
              <a:ext cx="48" cy="5356"/>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grpSp>
      <p:grpSp>
        <p:nvGrpSpPr>
          <p:cNvPr id="13" name="Group 31"/>
          <p:cNvGrpSpPr>
            <a:grpSpLocks/>
          </p:cNvGrpSpPr>
          <p:nvPr userDrawn="1"/>
        </p:nvGrpSpPr>
        <p:grpSpPr bwMode="auto">
          <a:xfrm>
            <a:off x="304800" y="176213"/>
            <a:ext cx="8512175" cy="161925"/>
            <a:chOff x="48" y="111"/>
            <a:chExt cx="5509" cy="102"/>
          </a:xfrm>
        </p:grpSpPr>
        <p:sp>
          <p:nvSpPr>
            <p:cNvPr id="14" name="Rectangle 3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15" name="Rectangle 33"/>
            <p:cNvSpPr>
              <a:spLocks noChangeArrowheads="1"/>
            </p:cNvSpPr>
            <p:nvPr/>
          </p:nvSpPr>
          <p:spPr bwMode="auto">
            <a:xfrm rot="5400000" flipV="1">
              <a:off x="2777"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grpSp>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6" name="Date Placeholder 3"/>
          <p:cNvSpPr>
            <a:spLocks noGrp="1"/>
          </p:cNvSpPr>
          <p:nvPr>
            <p:ph type="dt" sz="half" idx="10"/>
          </p:nvPr>
        </p:nvSpPr>
        <p:spPr/>
        <p:txBody>
          <a:bodyPr/>
          <a:lstStyle>
            <a:lvl1pPr>
              <a:defRPr/>
            </a:lvl1pPr>
          </a:lstStyle>
          <a:p>
            <a:pPr>
              <a:defRPr/>
            </a:pPr>
            <a:fld id="{A2492B2A-778B-4729-A8C9-837377D86774}" type="datetimeFigureOut">
              <a:rPr lang="en-US"/>
              <a:pPr>
                <a:defRPr/>
              </a:pPr>
              <a:t>4/23/2025</a:t>
            </a:fld>
            <a:endParaRPr lang="en-GB" dirty="0"/>
          </a:p>
        </p:txBody>
      </p:sp>
      <p:sp>
        <p:nvSpPr>
          <p:cNvPr id="17" name="Footer Placeholder 4"/>
          <p:cNvSpPr>
            <a:spLocks noGrp="1"/>
          </p:cNvSpPr>
          <p:nvPr>
            <p:ph type="ftr" sz="quarter" idx="11"/>
          </p:nvPr>
        </p:nvSpPr>
        <p:spPr/>
        <p:txBody>
          <a:bodyPr/>
          <a:lstStyle>
            <a:lvl1pPr>
              <a:defRPr/>
            </a:lvl1pPr>
          </a:lstStyle>
          <a:p>
            <a:pPr>
              <a:defRPr/>
            </a:pPr>
            <a:endParaRPr lang="en-GB" dirty="0"/>
          </a:p>
        </p:txBody>
      </p:sp>
      <p:sp>
        <p:nvSpPr>
          <p:cNvPr id="18"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8E2E86D4-94CE-4EEB-8F78-75078F1D3CE0}" type="slidenum">
              <a:rPr lang="en-GB"/>
              <a:pPr>
                <a:defRPr/>
              </a:pPr>
              <a:t>‹#›</a:t>
            </a:fld>
            <a:endParaRPr lang="en-GB" dirty="0"/>
          </a:p>
        </p:txBody>
      </p:sp>
    </p:spTree>
    <p:extLst>
      <p:ext uri="{BB962C8B-B14F-4D97-AF65-F5344CB8AC3E}">
        <p14:creationId xmlns:p14="http://schemas.microsoft.com/office/powerpoint/2010/main" val="9134161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DFDB201-66D6-4DC3-BA25-3EDE4940A035}" type="datetimeFigureOut">
              <a:rPr lang="en-US"/>
              <a:pPr>
                <a:defRPr/>
              </a:pPr>
              <a:t>4/23/2025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49DD39A3-95A0-439C-B549-23AFB54DC8A4}" type="slidenum">
              <a:rPr lang="en-GB"/>
              <a:pPr>
                <a:defRPr/>
              </a:pPr>
              <a:t>‹#›</a:t>
            </a:fld>
            <a:endParaRPr lang="en-GB" dirty="0"/>
          </a:p>
        </p:txBody>
      </p:sp>
    </p:spTree>
    <p:extLst>
      <p:ext uri="{BB962C8B-B14F-4D97-AF65-F5344CB8AC3E}">
        <p14:creationId xmlns:p14="http://schemas.microsoft.com/office/powerpoint/2010/main" val="35387019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8790639-5DDF-4491-AD8A-026CE27C6D8D}" type="datetimeFigureOut">
              <a:rPr lang="en-US"/>
              <a:pPr>
                <a:defRPr/>
              </a:pPr>
              <a:t>4/23/2025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263B65A5-513F-47AA-9B29-D447707EDF3D}" type="slidenum">
              <a:rPr lang="en-GB"/>
              <a:pPr>
                <a:defRPr/>
              </a:pPr>
              <a:t>‹#›</a:t>
            </a:fld>
            <a:endParaRPr lang="en-GB" dirty="0"/>
          </a:p>
        </p:txBody>
      </p:sp>
    </p:spTree>
    <p:extLst>
      <p:ext uri="{BB962C8B-B14F-4D97-AF65-F5344CB8AC3E}">
        <p14:creationId xmlns:p14="http://schemas.microsoft.com/office/powerpoint/2010/main" val="48249224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5" descr="slide02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0"/>
            <a:ext cx="9004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71438" y="1500188"/>
            <a:ext cx="9001125" cy="5357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0000"/>
              </a:solidFill>
            </a:endParaRPr>
          </a:p>
        </p:txBody>
      </p:sp>
      <p:sp>
        <p:nvSpPr>
          <p:cNvPr id="2" name="Title 1"/>
          <p:cNvSpPr>
            <a:spLocks noGrp="1"/>
          </p:cNvSpPr>
          <p:nvPr>
            <p:ph type="title"/>
          </p:nvPr>
        </p:nvSpPr>
        <p:spPr>
          <a:xfrm>
            <a:off x="214282" y="274638"/>
            <a:ext cx="5500726" cy="868346"/>
          </a:xfrm>
        </p:spPr>
        <p:txBody>
          <a:bodyPr/>
          <a:lstStyle>
            <a:lvl1pPr algn="l">
              <a:defRPr sz="2400">
                <a:solidFill>
                  <a:srgbClr val="F8F8F8"/>
                </a:solidFill>
                <a:latin typeface="Trebuchet MS" pitchFamily="34" charset="0"/>
              </a:defRPr>
            </a:lvl1pPr>
          </a:lstStyle>
          <a:p>
            <a:r>
              <a:rPr lang="en-US" dirty="0"/>
              <a:t>Click to edit</a:t>
            </a:r>
            <a:endParaRPr lang="en-GB" dirty="0"/>
          </a:p>
        </p:txBody>
      </p:sp>
      <p:sp>
        <p:nvSpPr>
          <p:cNvPr id="3" name="Content Placeholder 2"/>
          <p:cNvSpPr>
            <a:spLocks noGrp="1"/>
          </p:cNvSpPr>
          <p:nvPr>
            <p:ph idx="1"/>
          </p:nvPr>
        </p:nvSpPr>
        <p:spPr>
          <a:xfrm>
            <a:off x="285720" y="1643050"/>
            <a:ext cx="8229600" cy="4525963"/>
          </a:xfrm>
        </p:spPr>
        <p:txBody>
          <a:bodyPr/>
          <a:lstStyle>
            <a:lvl1pPr>
              <a:defRPr sz="1800">
                <a:latin typeface="Trebuchet MS" pitchFamily="34" charset="0"/>
              </a:defRPr>
            </a:lvl1pPr>
            <a:lvl2pPr>
              <a:defRPr sz="1400">
                <a:latin typeface="Trebuchet MS" pitchFamily="34" charset="0"/>
              </a:defRPr>
            </a:lvl2pPr>
            <a:lvl3pPr>
              <a:defRPr sz="1200">
                <a:latin typeface="Trebuchet MS" pitchFamily="34" charset="0"/>
              </a:defRPr>
            </a:lvl3pPr>
            <a:lvl4pPr>
              <a:defRPr sz="1100">
                <a:latin typeface="Trebuchet MS" pitchFamily="34" charset="0"/>
              </a:defRPr>
            </a:lvl4pPr>
            <a:lvl5pPr>
              <a:defRPr sz="11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355EEDBF-090C-4282-AE93-09CCF6E1B8E4}"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89051BB3-0C4F-434B-9175-7C1080A53926}"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50349885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slide01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0"/>
            <a:ext cx="9004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71438" y="3284538"/>
            <a:ext cx="9001125" cy="35734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0000"/>
              </a:solidFill>
            </a:endParaRPr>
          </a:p>
        </p:txBody>
      </p:sp>
      <p:sp>
        <p:nvSpPr>
          <p:cNvPr id="2" name="Title 1"/>
          <p:cNvSpPr>
            <a:spLocks noGrp="1"/>
          </p:cNvSpPr>
          <p:nvPr>
            <p:ph type="ctrTitle"/>
          </p:nvPr>
        </p:nvSpPr>
        <p:spPr>
          <a:xfrm>
            <a:off x="1514508" y="3316297"/>
            <a:ext cx="7272334" cy="1470025"/>
          </a:xfrm>
        </p:spPr>
        <p:txBody>
          <a:bodyPr/>
          <a:lstStyle>
            <a:lvl1pPr algn="l">
              <a:defRPr sz="2800">
                <a:latin typeface="Trebuchet MS"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528786" y="4429132"/>
            <a:ext cx="6400800" cy="900122"/>
          </a:xfrm>
        </p:spPr>
        <p:txBody>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Footer Placeholder 4"/>
          <p:cNvSpPr>
            <a:spLocks noGrp="1"/>
          </p:cNvSpPr>
          <p:nvPr>
            <p:ph type="ftr" sz="quarter" idx="10"/>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1"/>
          </p:nvPr>
        </p:nvSpPr>
        <p:spPr/>
        <p:txBody>
          <a:bodyPr/>
          <a:lstStyle>
            <a:lvl1pPr>
              <a:defRPr/>
            </a:lvl1pPr>
          </a:lstStyle>
          <a:p>
            <a:pPr>
              <a:defRPr/>
            </a:pPr>
            <a:endParaRPr lang="en-GB" dirty="0">
              <a:solidFill>
                <a:srgbClr val="000000">
                  <a:tint val="75000"/>
                </a:srgbClr>
              </a:solidFill>
            </a:endParaRPr>
          </a:p>
          <a:p>
            <a:pPr>
              <a:defRPr/>
            </a:pPr>
            <a:fld id="{18DFF030-28EE-4F3A-8EDB-628C1BD3DC86}"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27965970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6D9A55-147F-4B00-A3D7-FB31828043F6}"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86B113DC-8A22-400F-92D1-D1B53FBF60D9}"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279784414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0BF8ABC-E190-46D7-9C26-9550A07A0D07}"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68C1EAE7-BE64-4A6E-9E97-1252F2EB7CD2}"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18899286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69C54888-C374-4A0C-9171-5F6828844B5C}"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25413B85-4F1E-4E6B-AF95-25481840AFC6}"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10720536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AD932ED-082A-4ABC-A79F-104478026AB0}"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E8C819E0-3275-48F9-BCE1-D664ADE8529A}"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54872059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05101-1070-4D93-8E71-ADEBE8310E6F}"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37555717-42E1-46A1-96A1-213CCE7D51AB}"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65805329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FD92C9-A668-4AD5-892E-75B22E71441C}"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5D99DB4B-1090-407E-9D70-C23123CCA797}"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90101431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EF40515-123F-41AB-BF26-BF5E6E720B93}" type="datetimeFigureOut">
              <a:rPr lang="en-US"/>
              <a:pPr>
                <a:defRPr/>
              </a:pPr>
              <a:t>4/23/2025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3A6240EE-D1CF-4E5F-AAD1-DFD6A882FBAB}" type="slidenum">
              <a:rPr lang="en-GB"/>
              <a:pPr>
                <a:defRPr/>
              </a:pPr>
              <a:t>‹#›</a:t>
            </a:fld>
            <a:endParaRPr lang="en-GB" dirty="0"/>
          </a:p>
        </p:txBody>
      </p:sp>
    </p:spTree>
    <p:extLst>
      <p:ext uri="{BB962C8B-B14F-4D97-AF65-F5344CB8AC3E}">
        <p14:creationId xmlns:p14="http://schemas.microsoft.com/office/powerpoint/2010/main" val="65693120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586E491-77D1-499D-8650-18E29B2DF16F}"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13ED6DEA-3B3B-49F9-A384-65D5CAC7111B}"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69505984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3B0EBD3-2952-4D55-A5C9-300A1E964B93}"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D8AEEE18-179B-47BF-819B-48604EDBF4E5}"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8296464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52C2422-2FFA-4005-A33A-88E4BBF1F257}"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E457528A-3CF0-40D0-89BB-CFAD0F1F00FF}"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151504737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5" descr="slide02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0"/>
            <a:ext cx="9004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71438" y="1500188"/>
            <a:ext cx="9001125" cy="5357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0000"/>
              </a:solidFill>
            </a:endParaRPr>
          </a:p>
        </p:txBody>
      </p:sp>
      <p:sp>
        <p:nvSpPr>
          <p:cNvPr id="2" name="Title 1"/>
          <p:cNvSpPr>
            <a:spLocks noGrp="1"/>
          </p:cNvSpPr>
          <p:nvPr>
            <p:ph type="title"/>
          </p:nvPr>
        </p:nvSpPr>
        <p:spPr>
          <a:xfrm>
            <a:off x="214282" y="274638"/>
            <a:ext cx="5500726" cy="868346"/>
          </a:xfrm>
        </p:spPr>
        <p:txBody>
          <a:bodyPr/>
          <a:lstStyle>
            <a:lvl1pPr algn="l">
              <a:defRPr sz="2400">
                <a:solidFill>
                  <a:srgbClr val="F8F8F8"/>
                </a:solidFill>
                <a:latin typeface="Trebuchet MS" pitchFamily="34" charset="0"/>
              </a:defRPr>
            </a:lvl1pPr>
          </a:lstStyle>
          <a:p>
            <a:r>
              <a:rPr lang="en-US" dirty="0"/>
              <a:t>Click to edit</a:t>
            </a:r>
            <a:endParaRPr lang="en-GB" dirty="0"/>
          </a:p>
        </p:txBody>
      </p:sp>
      <p:sp>
        <p:nvSpPr>
          <p:cNvPr id="3" name="Content Placeholder 2"/>
          <p:cNvSpPr>
            <a:spLocks noGrp="1"/>
          </p:cNvSpPr>
          <p:nvPr>
            <p:ph idx="1"/>
          </p:nvPr>
        </p:nvSpPr>
        <p:spPr>
          <a:xfrm>
            <a:off x="285720" y="1643050"/>
            <a:ext cx="8229600" cy="4525963"/>
          </a:xfrm>
        </p:spPr>
        <p:txBody>
          <a:bodyPr/>
          <a:lstStyle>
            <a:lvl1pPr>
              <a:defRPr sz="1800">
                <a:latin typeface="Trebuchet MS" pitchFamily="34" charset="0"/>
              </a:defRPr>
            </a:lvl1pPr>
            <a:lvl2pPr>
              <a:defRPr sz="1400">
                <a:latin typeface="Trebuchet MS" pitchFamily="34" charset="0"/>
              </a:defRPr>
            </a:lvl2pPr>
            <a:lvl3pPr>
              <a:defRPr sz="1200">
                <a:latin typeface="Trebuchet MS" pitchFamily="34" charset="0"/>
              </a:defRPr>
            </a:lvl3pPr>
            <a:lvl4pPr>
              <a:defRPr sz="1100">
                <a:latin typeface="Trebuchet MS" pitchFamily="34" charset="0"/>
              </a:defRPr>
            </a:lvl4pPr>
            <a:lvl5pPr>
              <a:defRPr sz="11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355EEDBF-090C-4282-AE93-09CCF6E1B8E4}"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89051BB3-0C4F-434B-9175-7C1080A53926}"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55818225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slide01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0"/>
            <a:ext cx="9004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71438" y="3284538"/>
            <a:ext cx="9001125" cy="35734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0000"/>
              </a:solidFill>
            </a:endParaRPr>
          </a:p>
        </p:txBody>
      </p:sp>
      <p:sp>
        <p:nvSpPr>
          <p:cNvPr id="2" name="Title 1"/>
          <p:cNvSpPr>
            <a:spLocks noGrp="1"/>
          </p:cNvSpPr>
          <p:nvPr>
            <p:ph type="ctrTitle"/>
          </p:nvPr>
        </p:nvSpPr>
        <p:spPr>
          <a:xfrm>
            <a:off x="1514508" y="3316297"/>
            <a:ext cx="7272334" cy="1470025"/>
          </a:xfrm>
        </p:spPr>
        <p:txBody>
          <a:bodyPr/>
          <a:lstStyle>
            <a:lvl1pPr algn="l">
              <a:defRPr sz="2800">
                <a:latin typeface="Trebuchet MS"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528786" y="4429132"/>
            <a:ext cx="6400800" cy="900122"/>
          </a:xfrm>
        </p:spPr>
        <p:txBody>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Footer Placeholder 4"/>
          <p:cNvSpPr>
            <a:spLocks noGrp="1"/>
          </p:cNvSpPr>
          <p:nvPr>
            <p:ph type="ftr" sz="quarter" idx="10"/>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1"/>
          </p:nvPr>
        </p:nvSpPr>
        <p:spPr/>
        <p:txBody>
          <a:bodyPr/>
          <a:lstStyle>
            <a:lvl1pPr>
              <a:defRPr/>
            </a:lvl1pPr>
          </a:lstStyle>
          <a:p>
            <a:pPr>
              <a:defRPr/>
            </a:pPr>
            <a:endParaRPr lang="en-GB" dirty="0">
              <a:solidFill>
                <a:srgbClr val="000000">
                  <a:tint val="75000"/>
                </a:srgbClr>
              </a:solidFill>
            </a:endParaRPr>
          </a:p>
          <a:p>
            <a:pPr>
              <a:defRPr/>
            </a:pPr>
            <a:fld id="{18DFF030-28EE-4F3A-8EDB-628C1BD3DC86}"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217746890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6D9A55-147F-4B00-A3D7-FB31828043F6}"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86B113DC-8A22-400F-92D1-D1B53FBF60D9}"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198406493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0BF8ABC-E190-46D7-9C26-9550A07A0D07}"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68C1EAE7-BE64-4A6E-9E97-1252F2EB7CD2}"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231901214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69C54888-C374-4A0C-9171-5F6828844B5C}"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25413B85-4F1E-4E6B-AF95-25481840AFC6}"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170035124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AD932ED-082A-4ABC-A79F-104478026AB0}"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E8C819E0-3275-48F9-BCE1-D664ADE8529A}"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282457719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05101-1070-4D93-8E71-ADEBE8310E6F}"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37555717-42E1-46A1-96A1-213CCE7D51AB}"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416699875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A0FC479-0C6C-4D99-8F36-72EDD0972943}" type="datetimeFigureOut">
              <a:rPr lang="en-US"/>
              <a:pPr>
                <a:defRPr/>
              </a:pPr>
              <a:t>4/23/2025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95C51B08-5C8C-4574-9959-8210F8FD6FE4}" type="slidenum">
              <a:rPr lang="en-GB"/>
              <a:pPr>
                <a:defRPr/>
              </a:pPr>
              <a:t>‹#›</a:t>
            </a:fld>
            <a:endParaRPr lang="en-GB" dirty="0"/>
          </a:p>
        </p:txBody>
      </p:sp>
    </p:spTree>
    <p:extLst>
      <p:ext uri="{BB962C8B-B14F-4D97-AF65-F5344CB8AC3E}">
        <p14:creationId xmlns:p14="http://schemas.microsoft.com/office/powerpoint/2010/main" val="402775739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FD92C9-A668-4AD5-892E-75B22E71441C}"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5D99DB4B-1090-407E-9D70-C23123CCA797}"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107154294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586E491-77D1-499D-8650-18E29B2DF16F}"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13ED6DEA-3B3B-49F9-A384-65D5CAC7111B}"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45559464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3B0EBD3-2952-4D55-A5C9-300A1E964B93}"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D8AEEE18-179B-47BF-819B-48604EDBF4E5}"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794321683"/>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52C2422-2FFA-4005-A33A-88E4BBF1F257}"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E457528A-3CF0-40D0-89BB-CFAD0F1F00FF}"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83680330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FD8A49C-55B8-4BBD-AD99-ED5C5D9AEEF5}" type="datetimeFigureOut">
              <a:rPr lang="en-US"/>
              <a:pPr>
                <a:defRPr/>
              </a:pPr>
              <a:t>4/23/2025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DE74268D-908A-4EEE-B659-E40137CACA93}" type="slidenum">
              <a:rPr lang="en-GB"/>
              <a:pPr>
                <a:defRPr/>
              </a:pPr>
              <a:t>‹#›</a:t>
            </a:fld>
            <a:endParaRPr lang="en-GB" dirty="0"/>
          </a:p>
        </p:txBody>
      </p:sp>
    </p:spTree>
    <p:extLst>
      <p:ext uri="{BB962C8B-B14F-4D97-AF65-F5344CB8AC3E}">
        <p14:creationId xmlns:p14="http://schemas.microsoft.com/office/powerpoint/2010/main" val="44295570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5D5F938-67AF-4A25-9CC7-2E557691700B}" type="datetimeFigureOut">
              <a:rPr lang="en-US"/>
              <a:pPr>
                <a:defRPr/>
              </a:pPr>
              <a:t>4/23/2025</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4ABA1183-52CB-488C-A754-087642A20F13}" type="slidenum">
              <a:rPr lang="en-GB"/>
              <a:pPr>
                <a:defRPr/>
              </a:pPr>
              <a:t>‹#›</a:t>
            </a:fld>
            <a:endParaRPr lang="en-GB" dirty="0"/>
          </a:p>
        </p:txBody>
      </p:sp>
    </p:spTree>
    <p:extLst>
      <p:ext uri="{BB962C8B-B14F-4D97-AF65-F5344CB8AC3E}">
        <p14:creationId xmlns:p14="http://schemas.microsoft.com/office/powerpoint/2010/main" val="324926238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F63C90C-F728-4C39-A403-B49805E4615C}" type="datetimeFigureOut">
              <a:rPr lang="en-US"/>
              <a:pPr>
                <a:defRPr/>
              </a:pPr>
              <a:t>4/23/2025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EDD1EEF7-2D03-494A-A7AC-DEE189FA84B0}" type="slidenum">
              <a:rPr lang="en-GB"/>
              <a:pPr>
                <a:defRPr/>
              </a:pPr>
              <a:t>‹#›</a:t>
            </a:fld>
            <a:endParaRPr lang="en-GB" dirty="0"/>
          </a:p>
        </p:txBody>
      </p:sp>
    </p:spTree>
    <p:extLst>
      <p:ext uri="{BB962C8B-B14F-4D97-AF65-F5344CB8AC3E}">
        <p14:creationId xmlns:p14="http://schemas.microsoft.com/office/powerpoint/2010/main" val="368045697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6F4F7A-A7E2-4280-B313-0B51BA0D7EA7}" type="datetimeFigureOut">
              <a:rPr lang="en-US"/>
              <a:pPr>
                <a:defRPr/>
              </a:pPr>
              <a:t>4/23/2025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6A0894B5-9258-4BD4-A421-0C44BEAA0152}" type="slidenum">
              <a:rPr lang="en-GB"/>
              <a:pPr>
                <a:defRPr/>
              </a:pPr>
              <a:t>‹#›</a:t>
            </a:fld>
            <a:endParaRPr lang="en-GB" dirty="0"/>
          </a:p>
        </p:txBody>
      </p:sp>
    </p:spTree>
    <p:extLst>
      <p:ext uri="{BB962C8B-B14F-4D97-AF65-F5344CB8AC3E}">
        <p14:creationId xmlns:p14="http://schemas.microsoft.com/office/powerpoint/2010/main" val="121137395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8E26DD-B8F8-4572-89FE-6078E91FC123}" type="datetimeFigureOut">
              <a:rPr lang="en-US"/>
              <a:pPr>
                <a:defRPr/>
              </a:pPr>
              <a:t>4/23/2025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A8EE16C2-B2F6-4A76-8F7E-0978C8958EA4}" type="slidenum">
              <a:rPr lang="en-GB"/>
              <a:pPr>
                <a:defRPr/>
              </a:pPr>
              <a:t>‹#›</a:t>
            </a:fld>
            <a:endParaRPr lang="en-GB" dirty="0"/>
          </a:p>
        </p:txBody>
      </p:sp>
    </p:spTree>
    <p:extLst>
      <p:ext uri="{BB962C8B-B14F-4D97-AF65-F5344CB8AC3E}">
        <p14:creationId xmlns:p14="http://schemas.microsoft.com/office/powerpoint/2010/main" val="120271731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501635-24D1-4E27-9B3C-DEA0765D0751}" type="datetimeFigureOut">
              <a:rPr lang="en-US"/>
              <a:pPr>
                <a:defRPr/>
              </a:pPr>
              <a:t>4/23/2025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endParaRPr lang="en-GB" dirty="0"/>
          </a:p>
          <a:p>
            <a:pPr>
              <a:defRPr/>
            </a:pPr>
            <a:endParaRPr lang="en-GB" dirty="0"/>
          </a:p>
          <a:p>
            <a:pPr>
              <a:defRPr/>
            </a:pPr>
            <a:endParaRPr lang="en-GB" dirty="0"/>
          </a:p>
          <a:p>
            <a:pPr>
              <a:defRPr/>
            </a:pPr>
            <a:fld id="{57924EDE-1A81-4922-B764-6BCD919064E5}" type="slidenum">
              <a:rPr lang="en-GB"/>
              <a:pPr>
                <a:defRPr/>
              </a:pPr>
              <a:t>‹#›</a:t>
            </a:fld>
            <a:endParaRPr lang="en-GB" dirty="0"/>
          </a:p>
        </p:txBody>
      </p:sp>
    </p:spTree>
    <p:extLst>
      <p:ext uri="{BB962C8B-B14F-4D97-AF65-F5344CB8AC3E}">
        <p14:creationId xmlns:p14="http://schemas.microsoft.com/office/powerpoint/2010/main" val="375388475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84EBFFC-9205-4461-99D6-0C494B1BD7D6}" type="datetimeFigureOut">
              <a:rPr lang="en-US"/>
              <a:pPr>
                <a:defRPr/>
              </a:pPr>
              <a:t>4/23/2025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GB" dirty="0"/>
          </a:p>
          <a:p>
            <a:pPr>
              <a:defRPr/>
            </a:pPr>
            <a:endParaRPr lang="en-GB" dirty="0"/>
          </a:p>
          <a:p>
            <a:pPr>
              <a:defRPr/>
            </a:pPr>
            <a:endParaRPr lang="en-GB" dirty="0"/>
          </a:p>
          <a:p>
            <a:pPr>
              <a:defRPr/>
            </a:pPr>
            <a:fld id="{3D24645E-837E-4976-9B7A-ECDAF82615AB}" type="slidenum">
              <a:rPr lang="en-GB"/>
              <a:pPr>
                <a:defRPr/>
              </a:pPr>
              <a:t>‹#›</a:t>
            </a:fld>
            <a:endParaRPr lang="en-GB" dirty="0"/>
          </a:p>
        </p:txBody>
      </p:sp>
    </p:spTree>
  </p:cSld>
  <p:clrMap bg1="dk1" tx1="lt1" bg2="dk2" tx2="lt2" accent1="accent1" accent2="accent2" accent3="accent3" accent4="accent4" accent5="accent5" accent6="accent6" hlink="hlink" folHlink="folHlink"/>
  <p:sldLayoutIdLst>
    <p:sldLayoutId id="2147483777"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5FFCBDB-CC52-4ED5-A2F4-D3355669527F}"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958B4D71-6C3A-4C11-8E2E-52233C0F83C9}" type="slidenum">
              <a:rPr lang="en-GB">
                <a:solidFill>
                  <a:srgbClr val="000000">
                    <a:tint val="75000"/>
                  </a:srgbClr>
                </a:solidFill>
              </a:rPr>
              <a:pPr>
                <a:defRPr/>
              </a:pPr>
              <a:t>‹#›</a:t>
            </a:fld>
            <a:endParaRPr lang="en-GB" dirty="0">
              <a:solidFill>
                <a:srgbClr val="000000">
                  <a:tint val="75000"/>
                </a:srgbClr>
              </a:solidFill>
            </a:endParaRPr>
          </a:p>
        </p:txBody>
      </p:sp>
      <p:pic>
        <p:nvPicPr>
          <p:cNvPr id="3079" name="Picture 5" descr="slide02 copy.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850" y="0"/>
            <a:ext cx="9004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a:off x="71438" y="1500188"/>
            <a:ext cx="9001125" cy="5357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0000"/>
              </a:solidFill>
            </a:endParaRPr>
          </a:p>
        </p:txBody>
      </p:sp>
      <p:sp>
        <p:nvSpPr>
          <p:cNvPr id="10" name="Content Placeholder 2"/>
          <p:cNvSpPr txBox="1">
            <a:spLocks/>
          </p:cNvSpPr>
          <p:nvPr userDrawn="1"/>
        </p:nvSpPr>
        <p:spPr>
          <a:xfrm>
            <a:off x="285750" y="1643063"/>
            <a:ext cx="8229600" cy="4525962"/>
          </a:xfrm>
          <a:prstGeom prst="rect">
            <a:avLst/>
          </a:prstGeom>
        </p:spPr>
        <p:txBody>
          <a:bodyPr/>
          <a:lstStyle>
            <a:lvl1pPr>
              <a:defRPr sz="20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200">
                <a:latin typeface="Trebuchet MS" pitchFamily="34" charset="0"/>
              </a:defRPr>
            </a:lvl5pPr>
          </a:lstStyle>
          <a:p>
            <a:pPr marL="342900" indent="-342900" eaLnBrk="0" hangingPunct="0">
              <a:spcBef>
                <a:spcPct val="20000"/>
              </a:spcBef>
              <a:buFont typeface="Arial" charset="0"/>
              <a:buChar char="•"/>
              <a:defRPr/>
            </a:pPr>
            <a:r>
              <a:rPr lang="en-US" sz="1800" dirty="0">
                <a:solidFill>
                  <a:srgbClr val="000000"/>
                </a:solidFill>
              </a:rPr>
              <a:t>Click to edit Master text styles</a:t>
            </a:r>
          </a:p>
          <a:p>
            <a:pPr marL="742950" lvl="1" indent="-285750" eaLnBrk="0" hangingPunct="0">
              <a:spcBef>
                <a:spcPct val="20000"/>
              </a:spcBef>
              <a:buFont typeface="Arial" charset="0"/>
              <a:buChar char="–"/>
              <a:defRPr/>
            </a:pPr>
            <a:r>
              <a:rPr lang="en-US" dirty="0">
                <a:solidFill>
                  <a:srgbClr val="000000"/>
                </a:solidFill>
              </a:rPr>
              <a:t>Second level</a:t>
            </a:r>
          </a:p>
          <a:p>
            <a:pPr marL="1143000" lvl="2" indent="-228600" eaLnBrk="0" hangingPunct="0">
              <a:spcBef>
                <a:spcPct val="20000"/>
              </a:spcBef>
              <a:buFont typeface="Arial" charset="0"/>
              <a:buChar char="•"/>
              <a:defRPr/>
            </a:pPr>
            <a:r>
              <a:rPr lang="en-US" dirty="0">
                <a:solidFill>
                  <a:srgbClr val="000000"/>
                </a:solidFill>
              </a:rPr>
              <a:t>Third level</a:t>
            </a:r>
          </a:p>
          <a:p>
            <a:pPr marL="1600200" lvl="3" indent="-228600" eaLnBrk="0" hangingPunct="0">
              <a:spcBef>
                <a:spcPct val="20000"/>
              </a:spcBef>
              <a:buFont typeface="Arial" charset="0"/>
              <a:buChar char="–"/>
              <a:defRPr/>
            </a:pPr>
            <a:r>
              <a:rPr lang="en-US" dirty="0">
                <a:solidFill>
                  <a:srgbClr val="000000"/>
                </a:solidFill>
              </a:rPr>
              <a:t>Fourth level</a:t>
            </a:r>
          </a:p>
          <a:p>
            <a:pPr marL="2057400" lvl="4" indent="-228600" eaLnBrk="0" hangingPunct="0">
              <a:spcBef>
                <a:spcPct val="20000"/>
              </a:spcBef>
              <a:buFont typeface="Arial" charset="0"/>
              <a:buChar char="»"/>
              <a:defRPr/>
            </a:pPr>
            <a:r>
              <a:rPr lang="en-US" dirty="0">
                <a:solidFill>
                  <a:srgbClr val="000000"/>
                </a:solidFill>
              </a:rPr>
              <a:t>Fifth level</a:t>
            </a:r>
            <a:endParaRPr lang="en-GB" dirty="0">
              <a:solidFill>
                <a:srgbClr val="000000"/>
              </a:solidFill>
            </a:endParaRPr>
          </a:p>
        </p:txBody>
      </p:sp>
    </p:spTree>
    <p:extLst>
      <p:ext uri="{BB962C8B-B14F-4D97-AF65-F5344CB8AC3E}">
        <p14:creationId xmlns:p14="http://schemas.microsoft.com/office/powerpoint/2010/main" val="2354106799"/>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5FFCBDB-CC52-4ED5-A2F4-D3355669527F}" type="datetimeFigureOut">
              <a:rPr lang="en-US">
                <a:solidFill>
                  <a:srgbClr val="000000">
                    <a:tint val="75000"/>
                  </a:srgbClr>
                </a:solidFill>
              </a:rPr>
              <a:pPr>
                <a:defRPr/>
              </a:pPr>
              <a:t>4/23/2025</a:t>
            </a:fld>
            <a:endParaRPr lang="en-GB"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endParaRPr lang="en-GB" dirty="0">
              <a:solidFill>
                <a:srgbClr val="000000">
                  <a:tint val="75000"/>
                </a:srgbClr>
              </a:solidFill>
            </a:endParaRPr>
          </a:p>
          <a:p>
            <a:pPr>
              <a:defRPr/>
            </a:pPr>
            <a:fld id="{958B4D71-6C3A-4C11-8E2E-52233C0F83C9}" type="slidenum">
              <a:rPr lang="en-GB">
                <a:solidFill>
                  <a:srgbClr val="000000">
                    <a:tint val="75000"/>
                  </a:srgbClr>
                </a:solidFill>
              </a:rPr>
              <a:pPr>
                <a:defRPr/>
              </a:pPr>
              <a:t>‹#›</a:t>
            </a:fld>
            <a:endParaRPr lang="en-GB" dirty="0">
              <a:solidFill>
                <a:srgbClr val="000000">
                  <a:tint val="75000"/>
                </a:srgbClr>
              </a:solidFill>
            </a:endParaRPr>
          </a:p>
        </p:txBody>
      </p:sp>
      <p:pic>
        <p:nvPicPr>
          <p:cNvPr id="3079" name="Picture 5" descr="slide02 copy.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850" y="0"/>
            <a:ext cx="9004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a:off x="71438" y="1500188"/>
            <a:ext cx="9001125" cy="5357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0000"/>
              </a:solidFill>
            </a:endParaRPr>
          </a:p>
        </p:txBody>
      </p:sp>
      <p:sp>
        <p:nvSpPr>
          <p:cNvPr id="10" name="Content Placeholder 2"/>
          <p:cNvSpPr txBox="1">
            <a:spLocks/>
          </p:cNvSpPr>
          <p:nvPr userDrawn="1"/>
        </p:nvSpPr>
        <p:spPr>
          <a:xfrm>
            <a:off x="285750" y="1643063"/>
            <a:ext cx="8229600" cy="4525962"/>
          </a:xfrm>
          <a:prstGeom prst="rect">
            <a:avLst/>
          </a:prstGeom>
        </p:spPr>
        <p:txBody>
          <a:bodyPr/>
          <a:lstStyle>
            <a:lvl1pPr>
              <a:defRPr sz="20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200">
                <a:latin typeface="Trebuchet MS" pitchFamily="34" charset="0"/>
              </a:defRPr>
            </a:lvl5pPr>
          </a:lstStyle>
          <a:p>
            <a:pPr marL="342900" indent="-342900" eaLnBrk="0" hangingPunct="0">
              <a:spcBef>
                <a:spcPct val="20000"/>
              </a:spcBef>
              <a:buFont typeface="Arial" charset="0"/>
              <a:buChar char="•"/>
              <a:defRPr/>
            </a:pPr>
            <a:r>
              <a:rPr lang="en-US" sz="1800" dirty="0">
                <a:solidFill>
                  <a:srgbClr val="000000"/>
                </a:solidFill>
              </a:rPr>
              <a:t>Click to edit Master text styles</a:t>
            </a:r>
          </a:p>
          <a:p>
            <a:pPr marL="742950" lvl="1" indent="-285750" eaLnBrk="0" hangingPunct="0">
              <a:spcBef>
                <a:spcPct val="20000"/>
              </a:spcBef>
              <a:buFont typeface="Arial" charset="0"/>
              <a:buChar char="–"/>
              <a:defRPr/>
            </a:pPr>
            <a:r>
              <a:rPr lang="en-US" dirty="0">
                <a:solidFill>
                  <a:srgbClr val="000000"/>
                </a:solidFill>
              </a:rPr>
              <a:t>Second level</a:t>
            </a:r>
          </a:p>
          <a:p>
            <a:pPr marL="1143000" lvl="2" indent="-228600" eaLnBrk="0" hangingPunct="0">
              <a:spcBef>
                <a:spcPct val="20000"/>
              </a:spcBef>
              <a:buFont typeface="Arial" charset="0"/>
              <a:buChar char="•"/>
              <a:defRPr/>
            </a:pPr>
            <a:r>
              <a:rPr lang="en-US" dirty="0">
                <a:solidFill>
                  <a:srgbClr val="000000"/>
                </a:solidFill>
              </a:rPr>
              <a:t>Third level</a:t>
            </a:r>
          </a:p>
          <a:p>
            <a:pPr marL="1600200" lvl="3" indent="-228600" eaLnBrk="0" hangingPunct="0">
              <a:spcBef>
                <a:spcPct val="20000"/>
              </a:spcBef>
              <a:buFont typeface="Arial" charset="0"/>
              <a:buChar char="–"/>
              <a:defRPr/>
            </a:pPr>
            <a:r>
              <a:rPr lang="en-US" dirty="0">
                <a:solidFill>
                  <a:srgbClr val="000000"/>
                </a:solidFill>
              </a:rPr>
              <a:t>Fourth level</a:t>
            </a:r>
          </a:p>
          <a:p>
            <a:pPr marL="2057400" lvl="4" indent="-228600" eaLnBrk="0" hangingPunct="0">
              <a:spcBef>
                <a:spcPct val="20000"/>
              </a:spcBef>
              <a:buFont typeface="Arial" charset="0"/>
              <a:buChar char="»"/>
              <a:defRPr/>
            </a:pPr>
            <a:r>
              <a:rPr lang="en-US" dirty="0">
                <a:solidFill>
                  <a:srgbClr val="000000"/>
                </a:solidFill>
              </a:rPr>
              <a:t>Fifth level</a:t>
            </a:r>
            <a:endParaRPr lang="en-GB" dirty="0">
              <a:solidFill>
                <a:srgbClr val="000000"/>
              </a:solidFill>
            </a:endParaRPr>
          </a:p>
        </p:txBody>
      </p:sp>
    </p:spTree>
    <p:extLst>
      <p:ext uri="{BB962C8B-B14F-4D97-AF65-F5344CB8AC3E}">
        <p14:creationId xmlns:p14="http://schemas.microsoft.com/office/powerpoint/2010/main" val="3779924278"/>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5" name="Rectangle 21"/>
          <p:cNvSpPr>
            <a:spLocks noGrp="1" noChangeArrowheads="1"/>
          </p:cNvSpPr>
          <p:nvPr>
            <p:ph type="sldNum" sz="quarter" idx="12"/>
          </p:nvPr>
        </p:nvSpPr>
        <p:spPr>
          <a:xfrm>
            <a:off x="7010400" y="6286500"/>
            <a:ext cx="2133600" cy="365125"/>
          </a:xfrm>
        </p:spPr>
        <p:txBody>
          <a:bodyPr/>
          <a:lstStyle/>
          <a:p>
            <a:pPr>
              <a:defRPr/>
            </a:pPr>
            <a:endParaRPr lang="en-GB" dirty="0"/>
          </a:p>
          <a:p>
            <a:pPr>
              <a:defRPr/>
            </a:pPr>
            <a:endParaRPr lang="en-GB" dirty="0"/>
          </a:p>
          <a:p>
            <a:pPr>
              <a:defRPr/>
            </a:pPr>
            <a:endParaRPr lang="en-GB" dirty="0"/>
          </a:p>
          <a:p>
            <a:pPr>
              <a:defRPr/>
            </a:pPr>
            <a:fld id="{732EE742-F2E3-4FBB-8970-C460B1209D0C}" type="slidenum">
              <a:rPr lang="en-GB">
                <a:solidFill>
                  <a:schemeClr val="tx2"/>
                </a:solidFill>
                <a:latin typeface="Arial" pitchFamily="34" charset="0"/>
                <a:cs typeface="Arial" pitchFamily="34" charset="0"/>
              </a:rPr>
              <a:pPr>
                <a:defRPr/>
              </a:pPr>
              <a:t>1</a:t>
            </a:fld>
            <a:endParaRPr lang="en-GB" dirty="0">
              <a:solidFill>
                <a:schemeClr val="tx2"/>
              </a:solidFill>
              <a:latin typeface="Arial" pitchFamily="34" charset="0"/>
              <a:cs typeface="Arial" pitchFamily="34" charset="0"/>
            </a:endParaRPr>
          </a:p>
        </p:txBody>
      </p:sp>
      <p:sp>
        <p:nvSpPr>
          <p:cNvPr id="3076" name="TextBox 11"/>
          <p:cNvSpPr txBox="1">
            <a:spLocks noChangeArrowheads="1"/>
          </p:cNvSpPr>
          <p:nvPr/>
        </p:nvSpPr>
        <p:spPr bwMode="auto">
          <a:xfrm>
            <a:off x="571500" y="3929063"/>
            <a:ext cx="7888288"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ctr" eaLnBrk="1" hangingPunct="1"/>
            <a:r>
              <a:rPr lang="en-GB" sz="3600" b="1" dirty="0">
                <a:solidFill>
                  <a:srgbClr val="F8F8F8"/>
                </a:solidFill>
                <a:latin typeface="Trebuchet MS" panose="020B0603020202020204" pitchFamily="34" charset="0"/>
                <a:cs typeface="Arial" charset="0"/>
              </a:rPr>
              <a:t>Mr C &amp; Mrs R</a:t>
            </a:r>
          </a:p>
          <a:p>
            <a:pPr algn="ctr" eaLnBrk="1" hangingPunct="1"/>
            <a:r>
              <a:rPr lang="en-GB" sz="3200" dirty="0">
                <a:solidFill>
                  <a:srgbClr val="F8F8F8"/>
                </a:solidFill>
                <a:latin typeface="Trebuchet MS" panose="020B0603020202020204" pitchFamily="34" charset="0"/>
                <a:cs typeface="Arial" charset="0"/>
              </a:rPr>
              <a:t>Financial Strategy Update</a:t>
            </a:r>
          </a:p>
          <a:p>
            <a:pPr algn="ctr" eaLnBrk="1" hangingPunct="1"/>
            <a:r>
              <a:rPr lang="en-GB" sz="3200" dirty="0">
                <a:solidFill>
                  <a:srgbClr val="F8F8F8"/>
                </a:solidFill>
                <a:latin typeface="Trebuchet MS" panose="020B0603020202020204" pitchFamily="34" charset="0"/>
                <a:cs typeface="Arial" charset="0"/>
              </a:rPr>
              <a:t>October 2014</a:t>
            </a:r>
          </a:p>
        </p:txBody>
      </p:sp>
      <p:sp>
        <p:nvSpPr>
          <p:cNvPr id="3077" name="Text Box 6"/>
          <p:cNvSpPr txBox="1">
            <a:spLocks noChangeArrowheads="1"/>
          </p:cNvSpPr>
          <p:nvPr/>
        </p:nvSpPr>
        <p:spPr bwMode="auto">
          <a:xfrm>
            <a:off x="250825" y="6021388"/>
            <a:ext cx="8569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algn="ctr" eaLnBrk="1" hangingPunct="1">
              <a:spcBef>
                <a:spcPct val="50000"/>
              </a:spcBef>
            </a:pPr>
            <a:r>
              <a:rPr lang="en-GB" sz="1400" b="1" dirty="0">
                <a:latin typeface="Trebuchet MS" panose="020B0603020202020204" pitchFamily="34" charset="0"/>
                <a:cs typeface="Arial" charset="0"/>
              </a:rPr>
              <a:t>ABC is authorised and regulated by the Financial Conduct Authority</a:t>
            </a:r>
            <a:endParaRPr lang="en-US" sz="1400" b="1" dirty="0">
              <a:latin typeface="Trebuchet MS" panose="020B0603020202020204" pitchFamily="34" charset="0"/>
              <a:cs typeface="Arial"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7172" name="Slide Number Placeholder 2"/>
          <p:cNvSpPr txBox="1">
            <a:spLocks/>
          </p:cNvSpPr>
          <p:nvPr/>
        </p:nvSpPr>
        <p:spPr bwMode="auto">
          <a:xfrm>
            <a:off x="6938963"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defRPr sz="2400">
                <a:solidFill>
                  <a:schemeClr val="tx1"/>
                </a:solidFill>
                <a:latin typeface="Arial Unicode MS" pitchFamily="34" charset="-128"/>
              </a:defRPr>
            </a:lvl1pPr>
            <a:lvl2pPr marL="742950" indent="-285750" defTabSz="457200" eaLnBrk="0" hangingPunct="0">
              <a:defRPr sz="2400">
                <a:solidFill>
                  <a:schemeClr val="tx1"/>
                </a:solidFill>
                <a:latin typeface="Arial Unicode MS" pitchFamily="34" charset="-128"/>
              </a:defRPr>
            </a:lvl2pPr>
            <a:lvl3pPr marL="1143000" indent="-228600" defTabSz="457200" eaLnBrk="0" hangingPunct="0">
              <a:defRPr sz="2400">
                <a:solidFill>
                  <a:schemeClr val="tx1"/>
                </a:solidFill>
                <a:latin typeface="Arial Unicode MS" pitchFamily="34" charset="-128"/>
              </a:defRPr>
            </a:lvl3pPr>
            <a:lvl4pPr marL="1600200" indent="-228600" defTabSz="457200" eaLnBrk="0" hangingPunct="0">
              <a:defRPr sz="2400">
                <a:solidFill>
                  <a:schemeClr val="tx1"/>
                </a:solidFill>
                <a:latin typeface="Arial Unicode MS" pitchFamily="34" charset="-128"/>
              </a:defRPr>
            </a:lvl4pPr>
            <a:lvl5pPr marL="2057400" indent="-228600" defTabSz="457200" eaLnBrk="0" hangingPunct="0">
              <a:defRPr sz="2400">
                <a:solidFill>
                  <a:schemeClr val="tx1"/>
                </a:solidFill>
                <a:latin typeface="Arial Unicode MS" pitchFamily="34" charset="-128"/>
              </a:defRPr>
            </a:lvl5pPr>
            <a:lvl6pPr marL="2514600" indent="-228600" defTabSz="457200" eaLnBrk="0" fontAlgn="base" hangingPunct="0">
              <a:spcBef>
                <a:spcPct val="0"/>
              </a:spcBef>
              <a:spcAft>
                <a:spcPct val="0"/>
              </a:spcAft>
              <a:defRPr sz="2400">
                <a:solidFill>
                  <a:schemeClr val="tx1"/>
                </a:solidFill>
                <a:latin typeface="Arial Unicode MS" pitchFamily="34" charset="-128"/>
              </a:defRPr>
            </a:lvl6pPr>
            <a:lvl7pPr marL="2971800" indent="-228600" defTabSz="457200" eaLnBrk="0" fontAlgn="base" hangingPunct="0">
              <a:spcBef>
                <a:spcPct val="0"/>
              </a:spcBef>
              <a:spcAft>
                <a:spcPct val="0"/>
              </a:spcAft>
              <a:defRPr sz="2400">
                <a:solidFill>
                  <a:schemeClr val="tx1"/>
                </a:solidFill>
                <a:latin typeface="Arial Unicode MS" pitchFamily="34" charset="-128"/>
              </a:defRPr>
            </a:lvl7pPr>
            <a:lvl8pPr marL="3429000" indent="-228600" defTabSz="457200" eaLnBrk="0" fontAlgn="base" hangingPunct="0">
              <a:spcBef>
                <a:spcPct val="0"/>
              </a:spcBef>
              <a:spcAft>
                <a:spcPct val="0"/>
              </a:spcAft>
              <a:defRPr sz="2400">
                <a:solidFill>
                  <a:schemeClr val="tx1"/>
                </a:solidFill>
                <a:latin typeface="Arial Unicode MS" pitchFamily="34" charset="-128"/>
              </a:defRPr>
            </a:lvl8pPr>
            <a:lvl9pPr marL="3886200" indent="-228600" defTabSz="457200" eaLnBrk="0" fontAlgn="base" hangingPunct="0">
              <a:spcBef>
                <a:spcPct val="0"/>
              </a:spcBef>
              <a:spcAft>
                <a:spcPct val="0"/>
              </a:spcAft>
              <a:defRPr sz="2400">
                <a:solidFill>
                  <a:schemeClr val="tx1"/>
                </a:solidFill>
                <a:latin typeface="Arial Unicode MS" pitchFamily="34" charset="-128"/>
              </a:defRPr>
            </a:lvl9pPr>
          </a:lstStyle>
          <a:p>
            <a:pPr algn="r" eaLnBrk="1" hangingPunct="1"/>
            <a:fld id="{7DB849C4-FC74-4FD4-889A-D79BA3D6B57F}" type="slidenum">
              <a:rPr lang="en-US" sz="1200">
                <a:solidFill>
                  <a:srgbClr val="383425"/>
                </a:solidFill>
                <a:latin typeface="VAG Rounded Std Thin" pitchFamily="34" charset="0"/>
              </a:rPr>
              <a:pPr algn="r" eaLnBrk="1" hangingPunct="1"/>
              <a:t>10</a:t>
            </a:fld>
            <a:endParaRPr lang="en-US" sz="1200" dirty="0">
              <a:solidFill>
                <a:srgbClr val="383425"/>
              </a:solidFill>
              <a:latin typeface="VAG Rounded Std Thin" pitchFamily="34" charset="0"/>
            </a:endParaRPr>
          </a:p>
        </p:txBody>
      </p:sp>
      <p:sp>
        <p:nvSpPr>
          <p:cNvPr id="4" name="TextBox 3"/>
          <p:cNvSpPr txBox="1"/>
          <p:nvPr/>
        </p:nvSpPr>
        <p:spPr>
          <a:xfrm>
            <a:off x="199378" y="1578925"/>
            <a:ext cx="8496944" cy="338554"/>
          </a:xfrm>
          <a:prstGeom prst="rect">
            <a:avLst/>
          </a:prstGeom>
          <a:noFill/>
        </p:spPr>
        <p:txBody>
          <a:bodyPr wrap="square" rtlCol="0">
            <a:spAutoFit/>
          </a:bodyPr>
          <a:lstStyle/>
          <a:p>
            <a:r>
              <a:rPr lang="en-GB" sz="1400" dirty="0">
                <a:latin typeface="Trebuchet MS" pitchFamily="34" charset="0"/>
              </a:rPr>
              <a:t>Scenario 3: Sale of Company 2015 Buy To Let’s also Sold and a 5% Assumed Net Growth Rate</a:t>
            </a:r>
            <a:r>
              <a:rPr lang="en-GB" sz="1600" dirty="0">
                <a:latin typeface="Trebuchet MS" pitchFamily="34" charset="0"/>
              </a:rPr>
              <a:t>.</a:t>
            </a:r>
          </a:p>
        </p:txBody>
      </p:sp>
      <p:sp>
        <p:nvSpPr>
          <p:cNvPr id="5" name="Text Placeholder 5"/>
          <p:cNvSpPr txBox="1">
            <a:spLocks/>
          </p:cNvSpPr>
          <p:nvPr/>
        </p:nvSpPr>
        <p:spPr bwMode="auto">
          <a:xfrm>
            <a:off x="216437" y="404664"/>
            <a:ext cx="82296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8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4400" dirty="0">
                <a:solidFill>
                  <a:srgbClr val="F8F8F8"/>
                </a:solidFill>
              </a:rPr>
              <a:t>Cash-flow projection 3</a:t>
            </a:r>
          </a:p>
        </p:txBody>
      </p:sp>
      <p:sp>
        <p:nvSpPr>
          <p:cNvPr id="8" name="TextBox 7"/>
          <p:cNvSpPr txBox="1"/>
          <p:nvPr/>
        </p:nvSpPr>
        <p:spPr>
          <a:xfrm>
            <a:off x="199872" y="1917479"/>
            <a:ext cx="4352571" cy="461665"/>
          </a:xfrm>
          <a:prstGeom prst="rect">
            <a:avLst/>
          </a:prstGeom>
          <a:noFill/>
        </p:spPr>
        <p:txBody>
          <a:bodyPr wrap="square" rtlCol="0">
            <a:spAutoFit/>
          </a:bodyPr>
          <a:lstStyle/>
          <a:p>
            <a:r>
              <a:rPr lang="en-GB" dirty="0">
                <a:solidFill>
                  <a:srgbClr val="FF0000"/>
                </a:solidFill>
                <a:latin typeface="Trebuchet MS" panose="020B0603020202020204" pitchFamily="34" charset="0"/>
              </a:rPr>
              <a:t>Excludes Residential Property </a:t>
            </a:r>
          </a:p>
        </p:txBody>
      </p:sp>
      <p:pic>
        <p:nvPicPr>
          <p:cNvPr id="3" name="Picture 2"/>
          <p:cNvPicPr>
            <a:picLocks noChangeAspect="1"/>
          </p:cNvPicPr>
          <p:nvPr/>
        </p:nvPicPr>
        <p:blipFill rotWithShape="1">
          <a:blip r:embed="rId2"/>
          <a:srcRect l="17347" t="25391" r="16241" b="5703"/>
          <a:stretch/>
        </p:blipFill>
        <p:spPr>
          <a:xfrm>
            <a:off x="107504" y="2379144"/>
            <a:ext cx="8944514" cy="4478856"/>
          </a:xfrm>
          <a:prstGeom prst="rect">
            <a:avLst/>
          </a:prstGeom>
        </p:spPr>
      </p:pic>
      <p:sp>
        <p:nvSpPr>
          <p:cNvPr id="9" name="Right Arrow 8"/>
          <p:cNvSpPr/>
          <p:nvPr/>
        </p:nvSpPr>
        <p:spPr>
          <a:xfrm>
            <a:off x="7092280" y="4587597"/>
            <a:ext cx="17374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£1,800,000</a:t>
            </a:r>
          </a:p>
        </p:txBody>
      </p:sp>
    </p:spTree>
    <p:extLst>
      <p:ext uri="{BB962C8B-B14F-4D97-AF65-F5344CB8AC3E}">
        <p14:creationId xmlns:p14="http://schemas.microsoft.com/office/powerpoint/2010/main" val="210815495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7172" name="Slide Number Placeholder 2"/>
          <p:cNvSpPr txBox="1">
            <a:spLocks/>
          </p:cNvSpPr>
          <p:nvPr/>
        </p:nvSpPr>
        <p:spPr bwMode="auto">
          <a:xfrm>
            <a:off x="6938963"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defRPr sz="2400">
                <a:solidFill>
                  <a:schemeClr val="tx1"/>
                </a:solidFill>
                <a:latin typeface="Arial Unicode MS" pitchFamily="34" charset="-128"/>
              </a:defRPr>
            </a:lvl1pPr>
            <a:lvl2pPr marL="742950" indent="-285750" defTabSz="457200" eaLnBrk="0" hangingPunct="0">
              <a:defRPr sz="2400">
                <a:solidFill>
                  <a:schemeClr val="tx1"/>
                </a:solidFill>
                <a:latin typeface="Arial Unicode MS" pitchFamily="34" charset="-128"/>
              </a:defRPr>
            </a:lvl2pPr>
            <a:lvl3pPr marL="1143000" indent="-228600" defTabSz="457200" eaLnBrk="0" hangingPunct="0">
              <a:defRPr sz="2400">
                <a:solidFill>
                  <a:schemeClr val="tx1"/>
                </a:solidFill>
                <a:latin typeface="Arial Unicode MS" pitchFamily="34" charset="-128"/>
              </a:defRPr>
            </a:lvl3pPr>
            <a:lvl4pPr marL="1600200" indent="-228600" defTabSz="457200" eaLnBrk="0" hangingPunct="0">
              <a:defRPr sz="2400">
                <a:solidFill>
                  <a:schemeClr val="tx1"/>
                </a:solidFill>
                <a:latin typeface="Arial Unicode MS" pitchFamily="34" charset="-128"/>
              </a:defRPr>
            </a:lvl4pPr>
            <a:lvl5pPr marL="2057400" indent="-228600" defTabSz="457200" eaLnBrk="0" hangingPunct="0">
              <a:defRPr sz="2400">
                <a:solidFill>
                  <a:schemeClr val="tx1"/>
                </a:solidFill>
                <a:latin typeface="Arial Unicode MS" pitchFamily="34" charset="-128"/>
              </a:defRPr>
            </a:lvl5pPr>
            <a:lvl6pPr marL="2514600" indent="-228600" defTabSz="457200" eaLnBrk="0" fontAlgn="base" hangingPunct="0">
              <a:spcBef>
                <a:spcPct val="0"/>
              </a:spcBef>
              <a:spcAft>
                <a:spcPct val="0"/>
              </a:spcAft>
              <a:defRPr sz="2400">
                <a:solidFill>
                  <a:schemeClr val="tx1"/>
                </a:solidFill>
                <a:latin typeface="Arial Unicode MS" pitchFamily="34" charset="-128"/>
              </a:defRPr>
            </a:lvl6pPr>
            <a:lvl7pPr marL="2971800" indent="-228600" defTabSz="457200" eaLnBrk="0" fontAlgn="base" hangingPunct="0">
              <a:spcBef>
                <a:spcPct val="0"/>
              </a:spcBef>
              <a:spcAft>
                <a:spcPct val="0"/>
              </a:spcAft>
              <a:defRPr sz="2400">
                <a:solidFill>
                  <a:schemeClr val="tx1"/>
                </a:solidFill>
                <a:latin typeface="Arial Unicode MS" pitchFamily="34" charset="-128"/>
              </a:defRPr>
            </a:lvl7pPr>
            <a:lvl8pPr marL="3429000" indent="-228600" defTabSz="457200" eaLnBrk="0" fontAlgn="base" hangingPunct="0">
              <a:spcBef>
                <a:spcPct val="0"/>
              </a:spcBef>
              <a:spcAft>
                <a:spcPct val="0"/>
              </a:spcAft>
              <a:defRPr sz="2400">
                <a:solidFill>
                  <a:schemeClr val="tx1"/>
                </a:solidFill>
                <a:latin typeface="Arial Unicode MS" pitchFamily="34" charset="-128"/>
              </a:defRPr>
            </a:lvl8pPr>
            <a:lvl9pPr marL="3886200" indent="-228600" defTabSz="457200" eaLnBrk="0" fontAlgn="base" hangingPunct="0">
              <a:spcBef>
                <a:spcPct val="0"/>
              </a:spcBef>
              <a:spcAft>
                <a:spcPct val="0"/>
              </a:spcAft>
              <a:defRPr sz="2400">
                <a:solidFill>
                  <a:schemeClr val="tx1"/>
                </a:solidFill>
                <a:latin typeface="Arial Unicode MS" pitchFamily="34" charset="-128"/>
              </a:defRPr>
            </a:lvl9pPr>
          </a:lstStyle>
          <a:p>
            <a:pPr algn="r" eaLnBrk="1" hangingPunct="1"/>
            <a:fld id="{7DB849C4-FC74-4FD4-889A-D79BA3D6B57F}" type="slidenum">
              <a:rPr lang="en-US" sz="1200">
                <a:solidFill>
                  <a:srgbClr val="383425"/>
                </a:solidFill>
                <a:latin typeface="VAG Rounded Std Thin" pitchFamily="34" charset="0"/>
              </a:rPr>
              <a:pPr algn="r" eaLnBrk="1" hangingPunct="1"/>
              <a:t>11</a:t>
            </a:fld>
            <a:endParaRPr lang="en-US" sz="1200" dirty="0">
              <a:solidFill>
                <a:srgbClr val="383425"/>
              </a:solidFill>
              <a:latin typeface="VAG Rounded Std Thin" pitchFamily="34" charset="0"/>
            </a:endParaRPr>
          </a:p>
        </p:txBody>
      </p:sp>
      <p:sp>
        <p:nvSpPr>
          <p:cNvPr id="4" name="TextBox 3"/>
          <p:cNvSpPr txBox="1"/>
          <p:nvPr/>
        </p:nvSpPr>
        <p:spPr>
          <a:xfrm>
            <a:off x="199378" y="1578925"/>
            <a:ext cx="8496944" cy="338554"/>
          </a:xfrm>
          <a:prstGeom prst="rect">
            <a:avLst/>
          </a:prstGeom>
          <a:noFill/>
        </p:spPr>
        <p:txBody>
          <a:bodyPr wrap="square" rtlCol="0">
            <a:spAutoFit/>
          </a:bodyPr>
          <a:lstStyle/>
          <a:p>
            <a:r>
              <a:rPr lang="en-GB" sz="1400" dirty="0">
                <a:latin typeface="Trebuchet MS" pitchFamily="34" charset="0"/>
              </a:rPr>
              <a:t>Scenario 4: Sale of Company 2015 Buy To Let’s also Sold and a 4% Assumed Net Growth Rate</a:t>
            </a:r>
            <a:r>
              <a:rPr lang="en-GB" sz="1600" dirty="0">
                <a:latin typeface="Trebuchet MS" pitchFamily="34" charset="0"/>
              </a:rPr>
              <a:t>.</a:t>
            </a:r>
          </a:p>
        </p:txBody>
      </p:sp>
      <p:sp>
        <p:nvSpPr>
          <p:cNvPr id="5" name="Text Placeholder 5"/>
          <p:cNvSpPr txBox="1">
            <a:spLocks/>
          </p:cNvSpPr>
          <p:nvPr/>
        </p:nvSpPr>
        <p:spPr bwMode="auto">
          <a:xfrm>
            <a:off x="216437" y="404664"/>
            <a:ext cx="82296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8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4400" dirty="0">
                <a:solidFill>
                  <a:srgbClr val="F8F8F8"/>
                </a:solidFill>
              </a:rPr>
              <a:t>Cash-flow projection 4</a:t>
            </a:r>
          </a:p>
        </p:txBody>
      </p:sp>
      <p:sp>
        <p:nvSpPr>
          <p:cNvPr id="8" name="TextBox 7"/>
          <p:cNvSpPr txBox="1"/>
          <p:nvPr/>
        </p:nvSpPr>
        <p:spPr>
          <a:xfrm>
            <a:off x="199872" y="1917479"/>
            <a:ext cx="4352571" cy="461665"/>
          </a:xfrm>
          <a:prstGeom prst="rect">
            <a:avLst/>
          </a:prstGeom>
          <a:noFill/>
        </p:spPr>
        <p:txBody>
          <a:bodyPr wrap="square" rtlCol="0">
            <a:spAutoFit/>
          </a:bodyPr>
          <a:lstStyle/>
          <a:p>
            <a:r>
              <a:rPr lang="en-GB" dirty="0">
                <a:solidFill>
                  <a:srgbClr val="FF0000"/>
                </a:solidFill>
                <a:latin typeface="Trebuchet MS" panose="020B0603020202020204" pitchFamily="34" charset="0"/>
              </a:rPr>
              <a:t>Excludes Residential Property </a:t>
            </a:r>
          </a:p>
        </p:txBody>
      </p:sp>
      <p:pic>
        <p:nvPicPr>
          <p:cNvPr id="2" name="Picture 1"/>
          <p:cNvPicPr>
            <a:picLocks noChangeAspect="1"/>
          </p:cNvPicPr>
          <p:nvPr/>
        </p:nvPicPr>
        <p:blipFill rotWithShape="1">
          <a:blip r:embed="rId2"/>
          <a:srcRect l="17347" t="21453" r="16241" b="5703"/>
          <a:stretch/>
        </p:blipFill>
        <p:spPr>
          <a:xfrm>
            <a:off x="74487" y="2364137"/>
            <a:ext cx="8955912" cy="4478856"/>
          </a:xfrm>
          <a:prstGeom prst="rect">
            <a:avLst/>
          </a:prstGeom>
        </p:spPr>
      </p:pic>
      <p:sp>
        <p:nvSpPr>
          <p:cNvPr id="10" name="Right Arrow 9"/>
          <p:cNvSpPr/>
          <p:nvPr/>
        </p:nvSpPr>
        <p:spPr>
          <a:xfrm>
            <a:off x="6930580" y="6190805"/>
            <a:ext cx="17374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 £625,000</a:t>
            </a:r>
          </a:p>
        </p:txBody>
      </p:sp>
    </p:spTree>
    <p:extLst>
      <p:ext uri="{BB962C8B-B14F-4D97-AF65-F5344CB8AC3E}">
        <p14:creationId xmlns:p14="http://schemas.microsoft.com/office/powerpoint/2010/main" val="163607237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7171" name="Text Placeholder 5"/>
          <p:cNvSpPr>
            <a:spLocks noGrp="1"/>
          </p:cNvSpPr>
          <p:nvPr>
            <p:ph idx="1"/>
          </p:nvPr>
        </p:nvSpPr>
        <p:spPr>
          <a:xfrm>
            <a:off x="60203" y="404664"/>
            <a:ext cx="8229600" cy="428625"/>
          </a:xfrm>
        </p:spPr>
        <p:txBody>
          <a:bodyPr/>
          <a:lstStyle/>
          <a:p>
            <a:pPr marL="0" indent="0">
              <a:buNone/>
            </a:pPr>
            <a:r>
              <a:rPr lang="en-GB" sz="3200" dirty="0">
                <a:solidFill>
                  <a:srgbClr val="F8F8F8"/>
                </a:solidFill>
              </a:rPr>
              <a:t>What do the cash-flow projections show us?</a:t>
            </a:r>
          </a:p>
        </p:txBody>
      </p:sp>
      <p:sp>
        <p:nvSpPr>
          <p:cNvPr id="7172" name="Slide Number Placeholder 2"/>
          <p:cNvSpPr txBox="1">
            <a:spLocks/>
          </p:cNvSpPr>
          <p:nvPr/>
        </p:nvSpPr>
        <p:spPr bwMode="auto">
          <a:xfrm>
            <a:off x="6938963"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defRPr sz="2400">
                <a:solidFill>
                  <a:schemeClr val="tx1"/>
                </a:solidFill>
                <a:latin typeface="Arial Unicode MS" pitchFamily="34" charset="-128"/>
              </a:defRPr>
            </a:lvl1pPr>
            <a:lvl2pPr marL="742950" indent="-285750" defTabSz="457200" eaLnBrk="0" hangingPunct="0">
              <a:defRPr sz="2400">
                <a:solidFill>
                  <a:schemeClr val="tx1"/>
                </a:solidFill>
                <a:latin typeface="Arial Unicode MS" pitchFamily="34" charset="-128"/>
              </a:defRPr>
            </a:lvl2pPr>
            <a:lvl3pPr marL="1143000" indent="-228600" defTabSz="457200" eaLnBrk="0" hangingPunct="0">
              <a:defRPr sz="2400">
                <a:solidFill>
                  <a:schemeClr val="tx1"/>
                </a:solidFill>
                <a:latin typeface="Arial Unicode MS" pitchFamily="34" charset="-128"/>
              </a:defRPr>
            </a:lvl3pPr>
            <a:lvl4pPr marL="1600200" indent="-228600" defTabSz="457200" eaLnBrk="0" hangingPunct="0">
              <a:defRPr sz="2400">
                <a:solidFill>
                  <a:schemeClr val="tx1"/>
                </a:solidFill>
                <a:latin typeface="Arial Unicode MS" pitchFamily="34" charset="-128"/>
              </a:defRPr>
            </a:lvl4pPr>
            <a:lvl5pPr marL="2057400" indent="-228600" defTabSz="457200" eaLnBrk="0" hangingPunct="0">
              <a:defRPr sz="2400">
                <a:solidFill>
                  <a:schemeClr val="tx1"/>
                </a:solidFill>
                <a:latin typeface="Arial Unicode MS" pitchFamily="34" charset="-128"/>
              </a:defRPr>
            </a:lvl5pPr>
            <a:lvl6pPr marL="2514600" indent="-228600" defTabSz="457200" eaLnBrk="0" fontAlgn="base" hangingPunct="0">
              <a:spcBef>
                <a:spcPct val="0"/>
              </a:spcBef>
              <a:spcAft>
                <a:spcPct val="0"/>
              </a:spcAft>
              <a:defRPr sz="2400">
                <a:solidFill>
                  <a:schemeClr val="tx1"/>
                </a:solidFill>
                <a:latin typeface="Arial Unicode MS" pitchFamily="34" charset="-128"/>
              </a:defRPr>
            </a:lvl6pPr>
            <a:lvl7pPr marL="2971800" indent="-228600" defTabSz="457200" eaLnBrk="0" fontAlgn="base" hangingPunct="0">
              <a:spcBef>
                <a:spcPct val="0"/>
              </a:spcBef>
              <a:spcAft>
                <a:spcPct val="0"/>
              </a:spcAft>
              <a:defRPr sz="2400">
                <a:solidFill>
                  <a:schemeClr val="tx1"/>
                </a:solidFill>
                <a:latin typeface="Arial Unicode MS" pitchFamily="34" charset="-128"/>
              </a:defRPr>
            </a:lvl7pPr>
            <a:lvl8pPr marL="3429000" indent="-228600" defTabSz="457200" eaLnBrk="0" fontAlgn="base" hangingPunct="0">
              <a:spcBef>
                <a:spcPct val="0"/>
              </a:spcBef>
              <a:spcAft>
                <a:spcPct val="0"/>
              </a:spcAft>
              <a:defRPr sz="2400">
                <a:solidFill>
                  <a:schemeClr val="tx1"/>
                </a:solidFill>
                <a:latin typeface="Arial Unicode MS" pitchFamily="34" charset="-128"/>
              </a:defRPr>
            </a:lvl8pPr>
            <a:lvl9pPr marL="3886200" indent="-228600" defTabSz="457200" eaLnBrk="0" fontAlgn="base" hangingPunct="0">
              <a:spcBef>
                <a:spcPct val="0"/>
              </a:spcBef>
              <a:spcAft>
                <a:spcPct val="0"/>
              </a:spcAft>
              <a:defRPr sz="2400">
                <a:solidFill>
                  <a:schemeClr val="tx1"/>
                </a:solidFill>
                <a:latin typeface="Arial Unicode MS" pitchFamily="34" charset="-128"/>
              </a:defRPr>
            </a:lvl9pPr>
          </a:lstStyle>
          <a:p>
            <a:pPr algn="r" eaLnBrk="1" hangingPunct="1"/>
            <a:fld id="{7DB849C4-FC74-4FD4-889A-D79BA3D6B57F}" type="slidenum">
              <a:rPr lang="en-US" sz="1200">
                <a:solidFill>
                  <a:srgbClr val="383425"/>
                </a:solidFill>
                <a:latin typeface="VAG Rounded Std Thin" pitchFamily="34" charset="0"/>
              </a:rPr>
              <a:pPr algn="r" eaLnBrk="1" hangingPunct="1"/>
              <a:t>12</a:t>
            </a:fld>
            <a:endParaRPr lang="en-US" sz="1200" dirty="0">
              <a:solidFill>
                <a:srgbClr val="383425"/>
              </a:solidFill>
              <a:latin typeface="VAG Rounded Std Thin" pitchFamily="34" charset="0"/>
            </a:endParaRPr>
          </a:p>
        </p:txBody>
      </p:sp>
      <p:sp>
        <p:nvSpPr>
          <p:cNvPr id="3" name="TextBox 2"/>
          <p:cNvSpPr txBox="1"/>
          <p:nvPr/>
        </p:nvSpPr>
        <p:spPr>
          <a:xfrm>
            <a:off x="251520" y="1124744"/>
            <a:ext cx="8739581" cy="6086283"/>
          </a:xfrm>
          <a:prstGeom prst="rect">
            <a:avLst/>
          </a:prstGeom>
          <a:noFill/>
        </p:spPr>
        <p:txBody>
          <a:bodyPr wrap="square" rtlCol="0">
            <a:spAutoFit/>
          </a:bodyPr>
          <a:lstStyle/>
          <a:p>
            <a:pPr marL="342900" indent="-342900" algn="just">
              <a:buFont typeface="Arial" pitchFamily="34" charset="0"/>
              <a:buChar char="•"/>
            </a:pPr>
            <a:endParaRPr lang="en-GB" sz="1750" dirty="0">
              <a:solidFill>
                <a:srgbClr val="F8F8F8"/>
              </a:solidFill>
              <a:latin typeface="Trebuchet MS" pitchFamily="34" charset="0"/>
            </a:endParaRPr>
          </a:p>
          <a:p>
            <a:pPr marL="342900" indent="-342900" algn="just">
              <a:buFont typeface="Arial" pitchFamily="34" charset="0"/>
              <a:buChar char="•"/>
            </a:pPr>
            <a:r>
              <a:rPr lang="en-GB" sz="1600" b="1" dirty="0">
                <a:solidFill>
                  <a:srgbClr val="F8F8F8"/>
                </a:solidFill>
                <a:latin typeface="Trebuchet MS" pitchFamily="34" charset="0"/>
              </a:rPr>
              <a:t>You can afford to sell the Business next year and you will maintain your financial security.</a:t>
            </a:r>
          </a:p>
          <a:p>
            <a:pPr algn="just"/>
            <a:endParaRPr lang="en-GB" sz="1600" b="1" dirty="0">
              <a:solidFill>
                <a:srgbClr val="F8F8F8"/>
              </a:solidFill>
              <a:latin typeface="Trebuchet MS" pitchFamily="34" charset="0"/>
            </a:endParaRPr>
          </a:p>
          <a:p>
            <a:pPr marL="342900" indent="-342900" algn="just">
              <a:buFont typeface="Arial" pitchFamily="34" charset="0"/>
              <a:buChar char="•"/>
            </a:pPr>
            <a:r>
              <a:rPr lang="en-GB" sz="1600" b="1" dirty="0">
                <a:solidFill>
                  <a:srgbClr val="F8F8F8"/>
                </a:solidFill>
                <a:latin typeface="Trebuchet MS" pitchFamily="34" charset="0"/>
              </a:rPr>
              <a:t> You will be able to maintain your current, if not enhanced lifestyle, throughout retirement.</a:t>
            </a:r>
          </a:p>
          <a:p>
            <a:pPr algn="just"/>
            <a:endParaRPr lang="en-GB" sz="1600" b="1" dirty="0">
              <a:solidFill>
                <a:srgbClr val="F8F8F8"/>
              </a:solidFill>
              <a:latin typeface="Trebuchet MS" pitchFamily="34" charset="0"/>
            </a:endParaRPr>
          </a:p>
          <a:p>
            <a:pPr marL="342900" indent="-342900" algn="just">
              <a:buFont typeface="Arial" pitchFamily="34" charset="0"/>
              <a:buChar char="•"/>
            </a:pPr>
            <a:r>
              <a:rPr lang="en-GB" sz="1600" b="1" dirty="0">
                <a:solidFill>
                  <a:srgbClr val="F8F8F8"/>
                </a:solidFill>
                <a:latin typeface="Trebuchet MS" pitchFamily="34" charset="0"/>
              </a:rPr>
              <a:t>You should consider selling your Buy To Let Property Portfolio in order to simplify your investments as well as diversify your holdings which in return will reduce the liquidity risks incumbent in that asset. </a:t>
            </a:r>
          </a:p>
          <a:p>
            <a:pPr marL="342900" indent="-342900" algn="just">
              <a:buFont typeface="Arial" pitchFamily="34" charset="0"/>
              <a:buChar char="•"/>
            </a:pPr>
            <a:endParaRPr lang="en-GB" sz="1600" b="1" dirty="0">
              <a:solidFill>
                <a:srgbClr val="F8F8F8"/>
              </a:solidFill>
              <a:latin typeface="Trebuchet MS" pitchFamily="34" charset="0"/>
            </a:endParaRPr>
          </a:p>
          <a:p>
            <a:pPr marL="342900" indent="-342900" algn="just">
              <a:buFont typeface="Arial" pitchFamily="34" charset="0"/>
              <a:buChar char="•"/>
            </a:pPr>
            <a:r>
              <a:rPr lang="en-GB" sz="1600" b="1" dirty="0">
                <a:solidFill>
                  <a:srgbClr val="F8F8F8"/>
                </a:solidFill>
                <a:latin typeface="Trebuchet MS" pitchFamily="34" charset="0"/>
              </a:rPr>
              <a:t>This action will also give you the added benefit of access to funds.</a:t>
            </a:r>
          </a:p>
          <a:p>
            <a:pPr marL="342900" indent="-342900" algn="just">
              <a:buFont typeface="Arial" pitchFamily="34" charset="0"/>
              <a:buChar char="•"/>
            </a:pPr>
            <a:endParaRPr lang="en-GB" sz="1600" b="1" dirty="0">
              <a:solidFill>
                <a:srgbClr val="F8F8F8"/>
              </a:solidFill>
              <a:latin typeface="Trebuchet MS" pitchFamily="34" charset="0"/>
            </a:endParaRPr>
          </a:p>
          <a:p>
            <a:pPr marL="342900" indent="-342900" algn="just">
              <a:buFont typeface="Arial" pitchFamily="34" charset="0"/>
              <a:buChar char="•"/>
            </a:pPr>
            <a:r>
              <a:rPr lang="en-GB" sz="1600" b="1" dirty="0">
                <a:solidFill>
                  <a:srgbClr val="F8F8F8"/>
                </a:solidFill>
                <a:latin typeface="Trebuchet MS" pitchFamily="34" charset="0"/>
              </a:rPr>
              <a:t>Your current mix of investments does increase your risk levels beyond the level of risk you need to take, which in turn exposes you to a higher risk of financial loss that could derail your financial security demonstrated within the “Cash Flows”.</a:t>
            </a:r>
          </a:p>
          <a:p>
            <a:pPr algn="just"/>
            <a:endParaRPr lang="en-GB" sz="1600" b="1" dirty="0">
              <a:solidFill>
                <a:srgbClr val="F8F8F8"/>
              </a:solidFill>
              <a:latin typeface="Trebuchet MS" pitchFamily="34" charset="0"/>
            </a:endParaRPr>
          </a:p>
          <a:p>
            <a:pPr marL="342900" indent="-342900" algn="just">
              <a:buFont typeface="Arial" pitchFamily="34" charset="0"/>
              <a:buChar char="•"/>
            </a:pPr>
            <a:r>
              <a:rPr lang="en-GB" sz="1600" b="1" dirty="0">
                <a:solidFill>
                  <a:srgbClr val="F8F8F8"/>
                </a:solidFill>
                <a:latin typeface="Trebuchet MS" pitchFamily="34" charset="0"/>
              </a:rPr>
              <a:t>The required investment return to meet your goals is within your recently assessed risk tolerance range, and you should consider adopting a more cautious investment strategy.</a:t>
            </a:r>
          </a:p>
          <a:p>
            <a:pPr algn="just"/>
            <a:endParaRPr lang="en-GB" sz="1600" b="1" dirty="0">
              <a:solidFill>
                <a:srgbClr val="F8F8F8"/>
              </a:solidFill>
              <a:latin typeface="Trebuchet MS" pitchFamily="34" charset="0"/>
            </a:endParaRPr>
          </a:p>
          <a:p>
            <a:pPr marL="342900" indent="-342900" algn="just">
              <a:buFont typeface="Arial" pitchFamily="34" charset="0"/>
              <a:buChar char="•"/>
            </a:pPr>
            <a:r>
              <a:rPr lang="en-GB" sz="1600" b="1" dirty="0">
                <a:solidFill>
                  <a:srgbClr val="F8F8F8"/>
                </a:solidFill>
                <a:latin typeface="Trebuchet MS" pitchFamily="34" charset="0"/>
              </a:rPr>
              <a:t>All assumptions can not be guaranteed and they are for illustrative purposes only.</a:t>
            </a:r>
          </a:p>
          <a:p>
            <a:pPr marL="342900" indent="-342900" algn="just">
              <a:buFont typeface="Arial" pitchFamily="34" charset="0"/>
              <a:buChar char="•"/>
            </a:pPr>
            <a:endParaRPr lang="en-GB" sz="1800" dirty="0">
              <a:solidFill>
                <a:srgbClr val="F8F8F8"/>
              </a:solidFill>
              <a:latin typeface="Trebuchet MS" pitchFamily="34" charset="0"/>
            </a:endParaRPr>
          </a:p>
          <a:p>
            <a:pPr marL="342900" indent="-342900" algn="just">
              <a:buFont typeface="Arial" pitchFamily="34" charset="0"/>
              <a:buChar char="•"/>
            </a:pPr>
            <a:endParaRPr lang="en-GB" sz="1800" dirty="0">
              <a:solidFill>
                <a:srgbClr val="F8F8F8"/>
              </a:solidFill>
              <a:latin typeface="Trebuchet MS" pitchFamily="34" charset="0"/>
            </a:endParaRPr>
          </a:p>
        </p:txBody>
      </p:sp>
    </p:spTree>
    <p:extLst>
      <p:ext uri="{BB962C8B-B14F-4D97-AF65-F5344CB8AC3E}">
        <p14:creationId xmlns:p14="http://schemas.microsoft.com/office/powerpoint/2010/main" val="361387338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8963" y="6215063"/>
            <a:ext cx="2133600" cy="365125"/>
          </a:xfrm>
        </p:spPr>
        <p:txBody>
          <a:bodyPr/>
          <a:lstStyle/>
          <a:p>
            <a:pPr>
              <a:defRPr/>
            </a:pPr>
            <a:endParaRPr lang="en-GB" dirty="0"/>
          </a:p>
          <a:p>
            <a:pPr>
              <a:defRPr/>
            </a:pPr>
            <a:endParaRPr lang="en-GB" dirty="0"/>
          </a:p>
          <a:p>
            <a:pPr>
              <a:defRPr/>
            </a:pPr>
            <a:endParaRPr lang="en-GB" dirty="0"/>
          </a:p>
          <a:p>
            <a:pPr>
              <a:defRPr/>
            </a:pPr>
            <a:fld id="{8A38CE01-9A5E-42D3-8485-50F5AAC14528}" type="slidenum">
              <a:rPr lang="en-GB">
                <a:solidFill>
                  <a:schemeClr val="tx1"/>
                </a:solidFill>
                <a:latin typeface="Arial" pitchFamily="34" charset="0"/>
                <a:cs typeface="Arial" pitchFamily="34" charset="0"/>
              </a:rPr>
              <a:pPr>
                <a:defRPr/>
              </a:pPr>
              <a:t>13</a:t>
            </a:fld>
            <a:endParaRPr lang="en-GB" dirty="0">
              <a:solidFill>
                <a:schemeClr val="tx1"/>
              </a:solidFill>
              <a:latin typeface="Arial" pitchFamily="34" charset="0"/>
              <a:cs typeface="Arial" pitchFamily="34" charset="0"/>
            </a:endParaRPr>
          </a:p>
        </p:txBody>
      </p:sp>
      <p:sp>
        <p:nvSpPr>
          <p:cNvPr id="6" name="Title 4"/>
          <p:cNvSpPr>
            <a:spLocks noGrp="1"/>
          </p:cNvSpPr>
          <p:nvPr>
            <p:ph type="title"/>
          </p:nvPr>
        </p:nvSpPr>
        <p:spPr>
          <a:xfrm>
            <a:off x="69850" y="188640"/>
            <a:ext cx="7814518" cy="868362"/>
          </a:xfrm>
        </p:spPr>
        <p:txBody>
          <a:bodyPr/>
          <a:lstStyle/>
          <a:p>
            <a:r>
              <a:rPr lang="en-GB" sz="4400" dirty="0"/>
              <a:t>The Risk Assessment Process</a:t>
            </a:r>
            <a:endParaRPr lang="en-GB" sz="4400" dirty="0">
              <a:solidFill>
                <a:srgbClr val="F8F8F8"/>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28062022"/>
              </p:ext>
            </p:extLst>
          </p:nvPr>
        </p:nvGraphicFramePr>
        <p:xfrm>
          <a:off x="215107" y="2480123"/>
          <a:ext cx="8605365" cy="4365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79247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8963" y="6215063"/>
            <a:ext cx="2133600" cy="365125"/>
          </a:xfrm>
        </p:spPr>
        <p:txBody>
          <a:bodyPr/>
          <a:lstStyle/>
          <a:p>
            <a:pPr>
              <a:defRPr/>
            </a:pPr>
            <a:endParaRPr lang="en-GB" dirty="0"/>
          </a:p>
          <a:p>
            <a:pPr>
              <a:defRPr/>
            </a:pPr>
            <a:endParaRPr lang="en-GB" dirty="0"/>
          </a:p>
          <a:p>
            <a:pPr>
              <a:defRPr/>
            </a:pPr>
            <a:endParaRPr lang="en-GB" dirty="0"/>
          </a:p>
          <a:p>
            <a:pPr>
              <a:defRPr/>
            </a:pPr>
            <a:fld id="{8A38CE01-9A5E-42D3-8485-50F5AAC14528}" type="slidenum">
              <a:rPr lang="en-GB">
                <a:solidFill>
                  <a:schemeClr val="tx1"/>
                </a:solidFill>
                <a:latin typeface="Arial" pitchFamily="34" charset="0"/>
                <a:cs typeface="Arial" pitchFamily="34" charset="0"/>
              </a:rPr>
              <a:pPr>
                <a:defRPr/>
              </a:pPr>
              <a:t>14</a:t>
            </a:fld>
            <a:endParaRPr lang="en-GB" dirty="0">
              <a:solidFill>
                <a:schemeClr val="tx1"/>
              </a:solidFill>
              <a:latin typeface="Arial" pitchFamily="34" charset="0"/>
              <a:cs typeface="Arial" pitchFamily="34" charset="0"/>
            </a:endParaRPr>
          </a:p>
        </p:txBody>
      </p:sp>
      <p:sp>
        <p:nvSpPr>
          <p:cNvPr id="6" name="Title 4"/>
          <p:cNvSpPr>
            <a:spLocks noGrp="1"/>
          </p:cNvSpPr>
          <p:nvPr>
            <p:ph type="title"/>
          </p:nvPr>
        </p:nvSpPr>
        <p:spPr>
          <a:xfrm>
            <a:off x="69850" y="188640"/>
            <a:ext cx="7742510" cy="868362"/>
          </a:xfrm>
        </p:spPr>
        <p:txBody>
          <a:bodyPr/>
          <a:lstStyle/>
          <a:p>
            <a:r>
              <a:rPr lang="en-GB" sz="4400" dirty="0">
                <a:solidFill>
                  <a:srgbClr val="F8F8F8"/>
                </a:solidFill>
              </a:rPr>
              <a:t>Your </a:t>
            </a:r>
            <a:r>
              <a:rPr lang="en-GB" sz="4400" i="1" u="sng" dirty="0"/>
              <a:t>need</a:t>
            </a:r>
            <a:r>
              <a:rPr lang="en-GB" sz="4400" dirty="0"/>
              <a:t> to take risk</a:t>
            </a:r>
            <a:endParaRPr lang="en-GB" sz="4400" dirty="0">
              <a:solidFill>
                <a:srgbClr val="F8F8F8"/>
              </a:solidFill>
            </a:endParaRPr>
          </a:p>
        </p:txBody>
      </p:sp>
      <p:sp>
        <p:nvSpPr>
          <p:cNvPr id="7" name="Content Placeholder 2"/>
          <p:cNvSpPr>
            <a:spLocks noGrp="1"/>
          </p:cNvSpPr>
          <p:nvPr>
            <p:ph idx="1"/>
          </p:nvPr>
        </p:nvSpPr>
        <p:spPr>
          <a:xfrm>
            <a:off x="179388" y="1628775"/>
            <a:ext cx="8713787" cy="2520305"/>
          </a:xfrm>
        </p:spPr>
        <p:txBody>
          <a:bodyPr>
            <a:normAutofit/>
          </a:bodyPr>
          <a:lstStyle/>
          <a:p>
            <a:r>
              <a:rPr lang="en-US" sz="1600" u="sng" dirty="0">
                <a:solidFill>
                  <a:srgbClr val="F8F8F8"/>
                </a:solidFill>
              </a:rPr>
              <a:t>This relates to the returns that you need to achieve to meet your lifestyle goals</a:t>
            </a:r>
            <a:r>
              <a:rPr lang="en-US" sz="1600" dirty="0">
                <a:solidFill>
                  <a:srgbClr val="F8F8F8"/>
                </a:solidFill>
              </a:rPr>
              <a:t>.</a:t>
            </a:r>
          </a:p>
          <a:p>
            <a:r>
              <a:rPr lang="en-US" sz="1600" dirty="0">
                <a:solidFill>
                  <a:srgbClr val="F8F8F8"/>
                </a:solidFill>
              </a:rPr>
              <a:t>The higher the level of return you need, the more risk you will need to take.</a:t>
            </a:r>
          </a:p>
          <a:p>
            <a:r>
              <a:rPr lang="en-US" sz="1600" dirty="0">
                <a:solidFill>
                  <a:srgbClr val="F8F8F8"/>
                </a:solidFill>
              </a:rPr>
              <a:t>More risk (measured in terms of losses) implies a higher level of ‘growth’ assets.</a:t>
            </a:r>
          </a:p>
          <a:p>
            <a:r>
              <a:rPr lang="en-US" sz="1600" dirty="0">
                <a:solidFill>
                  <a:srgbClr val="F8F8F8"/>
                </a:solidFill>
              </a:rPr>
              <a:t>Risk budgeting needs:</a:t>
            </a:r>
          </a:p>
          <a:p>
            <a:pPr lvl="1"/>
            <a:r>
              <a:rPr lang="en-US" dirty="0">
                <a:solidFill>
                  <a:srgbClr val="F8F8F8"/>
                </a:solidFill>
              </a:rPr>
              <a:t>Cashflow modeling tools to provide insight into what return you need to achieve your goals.</a:t>
            </a:r>
          </a:p>
          <a:p>
            <a:pPr lvl="1"/>
            <a:r>
              <a:rPr lang="en-US" dirty="0">
                <a:solidFill>
                  <a:srgbClr val="F8F8F8"/>
                </a:solidFill>
              </a:rPr>
              <a:t>An understanding that you do not need to take investment risk just because you have a high attitude and capacity for it.</a:t>
            </a:r>
          </a:p>
          <a:p>
            <a:pPr lvl="1"/>
            <a:r>
              <a:rPr lang="en-GB" dirty="0">
                <a:solidFill>
                  <a:srgbClr val="F8F8F8"/>
                </a:solidFill>
              </a:rPr>
              <a:t>Returns are never guaranteed and running cash flow scenarios using lower expected returns may be useful.</a:t>
            </a:r>
          </a:p>
          <a:p>
            <a:pPr marL="457200" lvl="1" indent="0">
              <a:buNone/>
            </a:pP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332408889"/>
              </p:ext>
            </p:extLst>
          </p:nvPr>
        </p:nvGraphicFramePr>
        <p:xfrm>
          <a:off x="467544" y="4437112"/>
          <a:ext cx="7788868" cy="1260040"/>
        </p:xfrm>
        <a:graphic>
          <a:graphicData uri="http://schemas.openxmlformats.org/drawingml/2006/table">
            <a:tbl>
              <a:tblPr firstRow="1" bandRow="1">
                <a:tableStyleId>{5C22544A-7EE6-4342-B048-85BDC9FD1C3A}</a:tableStyleId>
              </a:tblPr>
              <a:tblGrid>
                <a:gridCol w="2207908">
                  <a:extLst>
                    <a:ext uri="{9D8B030D-6E8A-4147-A177-3AD203B41FA5}">
                      <a16:colId xmlns:a16="http://schemas.microsoft.com/office/drawing/2014/main" val="20000"/>
                    </a:ext>
                  </a:extLst>
                </a:gridCol>
                <a:gridCol w="930160">
                  <a:extLst>
                    <a:ext uri="{9D8B030D-6E8A-4147-A177-3AD203B41FA5}">
                      <a16:colId xmlns:a16="http://schemas.microsoft.com/office/drawing/2014/main" val="20001"/>
                    </a:ext>
                  </a:extLst>
                </a:gridCol>
                <a:gridCol w="930160">
                  <a:extLst>
                    <a:ext uri="{9D8B030D-6E8A-4147-A177-3AD203B41FA5}">
                      <a16:colId xmlns:a16="http://schemas.microsoft.com/office/drawing/2014/main" val="20002"/>
                    </a:ext>
                  </a:extLst>
                </a:gridCol>
                <a:gridCol w="930160">
                  <a:extLst>
                    <a:ext uri="{9D8B030D-6E8A-4147-A177-3AD203B41FA5}">
                      <a16:colId xmlns:a16="http://schemas.microsoft.com/office/drawing/2014/main" val="20003"/>
                    </a:ext>
                  </a:extLst>
                </a:gridCol>
                <a:gridCol w="930160">
                  <a:extLst>
                    <a:ext uri="{9D8B030D-6E8A-4147-A177-3AD203B41FA5}">
                      <a16:colId xmlns:a16="http://schemas.microsoft.com/office/drawing/2014/main" val="20004"/>
                    </a:ext>
                  </a:extLst>
                </a:gridCol>
                <a:gridCol w="930160">
                  <a:extLst>
                    <a:ext uri="{9D8B030D-6E8A-4147-A177-3AD203B41FA5}">
                      <a16:colId xmlns:a16="http://schemas.microsoft.com/office/drawing/2014/main" val="20005"/>
                    </a:ext>
                  </a:extLst>
                </a:gridCol>
                <a:gridCol w="930160">
                  <a:extLst>
                    <a:ext uri="{9D8B030D-6E8A-4147-A177-3AD203B41FA5}">
                      <a16:colId xmlns:a16="http://schemas.microsoft.com/office/drawing/2014/main" val="20006"/>
                    </a:ext>
                  </a:extLst>
                </a:gridCol>
              </a:tblGrid>
              <a:tr h="370840">
                <a:tc gridSpan="7">
                  <a:txBody>
                    <a:bodyPr/>
                    <a:lstStyle/>
                    <a:p>
                      <a:pPr algn="l"/>
                      <a:r>
                        <a:rPr lang="en-GB" sz="1200" b="1" dirty="0">
                          <a:solidFill>
                            <a:srgbClr val="F8F8F8"/>
                          </a:solidFill>
                          <a:latin typeface="Trebuchet MS" panose="020B0603020202020204" pitchFamily="34" charset="0"/>
                        </a:rPr>
                        <a:t>Your financial need to</a:t>
                      </a:r>
                      <a:r>
                        <a:rPr lang="en-GB" sz="1200" b="1" baseline="0" dirty="0">
                          <a:solidFill>
                            <a:srgbClr val="F8F8F8"/>
                          </a:solidFill>
                          <a:latin typeface="Trebuchet MS" panose="020B0603020202020204" pitchFamily="34" charset="0"/>
                        </a:rPr>
                        <a:t> take risk (i.e. achieve returns)</a:t>
                      </a:r>
                      <a:endParaRPr lang="en-GB" sz="1200" b="1" dirty="0">
                        <a:solidFill>
                          <a:srgbClr val="F8F8F8"/>
                        </a:solidFill>
                        <a:latin typeface="Trebuchet MS" panose="020B0603020202020204" pitchFamily="34" charset="0"/>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marL="36000" marR="36000">
                    <a:noFill/>
                  </a:tcPr>
                </a:tc>
                <a:extLst>
                  <a:ext uri="{0D108BD9-81ED-4DB2-BD59-A6C34878D82A}">
                    <a16:rowId xmlns:a16="http://schemas.microsoft.com/office/drawing/2014/main" val="10000"/>
                  </a:ext>
                </a:extLst>
              </a:tr>
              <a:tr h="432000">
                <a:tc>
                  <a:txBody>
                    <a:bodyPr/>
                    <a:lstStyle/>
                    <a:p>
                      <a:pPr algn="l"/>
                      <a:r>
                        <a:rPr lang="en-GB" sz="1200" baseline="0" dirty="0">
                          <a:solidFill>
                            <a:srgbClr val="F8F8F8"/>
                          </a:solidFill>
                          <a:latin typeface="Trebuchet MS" panose="020B0603020202020204" pitchFamily="34" charset="0"/>
                        </a:rPr>
                        <a:t>‘Equity’ assets</a:t>
                      </a:r>
                    </a:p>
                  </a:txBody>
                  <a:tcPr anchor="ctr">
                    <a:noFill/>
                  </a:tcPr>
                </a:tc>
                <a:tc>
                  <a:txBody>
                    <a:bodyPr/>
                    <a:lstStyle/>
                    <a:p>
                      <a:pPr algn="ctr"/>
                      <a:r>
                        <a:rPr lang="en-GB" sz="1200" b="1" baseline="0" dirty="0">
                          <a:solidFill>
                            <a:srgbClr val="F8F8F8"/>
                          </a:solidFill>
                          <a:latin typeface="Trebuchet MS" panose="020B0603020202020204" pitchFamily="34" charset="0"/>
                        </a:rPr>
                        <a:t>0%</a:t>
                      </a:r>
                    </a:p>
                  </a:txBody>
                  <a:tcPr anchor="ctr">
                    <a:solidFill>
                      <a:srgbClr val="002060"/>
                    </a:solidFill>
                  </a:tcPr>
                </a:tc>
                <a:tc>
                  <a:txBody>
                    <a:bodyPr/>
                    <a:lstStyle/>
                    <a:p>
                      <a:pPr algn="ctr"/>
                      <a:r>
                        <a:rPr lang="en-GB" sz="1200" b="1" baseline="0" dirty="0">
                          <a:solidFill>
                            <a:srgbClr val="F8F8F8"/>
                          </a:solidFill>
                          <a:latin typeface="Trebuchet MS" panose="020B0603020202020204" pitchFamily="34" charset="0"/>
                        </a:rPr>
                        <a:t>20%</a:t>
                      </a:r>
                    </a:p>
                  </a:txBody>
                  <a:tcPr anchor="ctr">
                    <a:solidFill>
                      <a:srgbClr val="99CCFF"/>
                    </a:solidFill>
                  </a:tcPr>
                </a:tc>
                <a:tc>
                  <a:txBody>
                    <a:bodyPr/>
                    <a:lstStyle/>
                    <a:p>
                      <a:pPr algn="ctr"/>
                      <a:r>
                        <a:rPr lang="en-GB" sz="1200" b="1" baseline="0" dirty="0">
                          <a:solidFill>
                            <a:srgbClr val="F8F8F8"/>
                          </a:solidFill>
                          <a:latin typeface="Trebuchet MS" panose="020B0603020202020204" pitchFamily="34" charset="0"/>
                        </a:rPr>
                        <a:t>40%</a:t>
                      </a:r>
                    </a:p>
                  </a:txBody>
                  <a:tcPr anchor="ctr">
                    <a:solidFill>
                      <a:srgbClr val="006600"/>
                    </a:solidFill>
                  </a:tcPr>
                </a:tc>
                <a:tc>
                  <a:txBody>
                    <a:bodyPr/>
                    <a:lstStyle/>
                    <a:p>
                      <a:pPr algn="ctr"/>
                      <a:r>
                        <a:rPr lang="en-GB" sz="1200" b="1" baseline="0" dirty="0">
                          <a:solidFill>
                            <a:srgbClr val="F8F8F8"/>
                          </a:solidFill>
                          <a:latin typeface="Trebuchet MS" panose="020B0603020202020204" pitchFamily="34" charset="0"/>
                        </a:rPr>
                        <a:t>60%</a:t>
                      </a:r>
                    </a:p>
                  </a:txBody>
                  <a:tcPr anchor="ctr">
                    <a:solidFill>
                      <a:srgbClr val="FFC000"/>
                    </a:solidFill>
                  </a:tcPr>
                </a:tc>
                <a:tc>
                  <a:txBody>
                    <a:bodyPr/>
                    <a:lstStyle/>
                    <a:p>
                      <a:pPr algn="ctr"/>
                      <a:r>
                        <a:rPr lang="en-GB" sz="1200" b="1" baseline="0" dirty="0">
                          <a:solidFill>
                            <a:srgbClr val="F8F8F8"/>
                          </a:solidFill>
                          <a:latin typeface="Trebuchet MS" panose="020B0603020202020204" pitchFamily="34" charset="0"/>
                        </a:rPr>
                        <a:t>80%</a:t>
                      </a:r>
                    </a:p>
                  </a:txBody>
                  <a:tcPr anchor="ctr">
                    <a:solidFill>
                      <a:srgbClr val="D73819"/>
                    </a:solidFill>
                  </a:tcPr>
                </a:tc>
                <a:tc>
                  <a:txBody>
                    <a:bodyPr/>
                    <a:lstStyle/>
                    <a:p>
                      <a:pPr algn="ctr"/>
                      <a:r>
                        <a:rPr lang="en-GB" sz="1200" b="1" baseline="0" dirty="0">
                          <a:solidFill>
                            <a:srgbClr val="F8F8F8"/>
                          </a:solidFill>
                          <a:latin typeface="Trebuchet MS" panose="020B0603020202020204" pitchFamily="34" charset="0"/>
                        </a:rPr>
                        <a:t>100%</a:t>
                      </a:r>
                    </a:p>
                  </a:txBody>
                  <a:tcPr anchor="ctr">
                    <a:solidFill>
                      <a:srgbClr val="7A0029"/>
                    </a:solidFill>
                  </a:tcPr>
                </a:tc>
                <a:extLst>
                  <a:ext uri="{0D108BD9-81ED-4DB2-BD59-A6C34878D82A}">
                    <a16:rowId xmlns:a16="http://schemas.microsoft.com/office/drawing/2014/main" val="10001"/>
                  </a:ext>
                </a:extLst>
              </a:tr>
              <a:tr h="432000">
                <a:tc>
                  <a:txBody>
                    <a:bodyPr/>
                    <a:lstStyle/>
                    <a:p>
                      <a:pPr algn="l"/>
                      <a:r>
                        <a:rPr lang="en-GB" sz="1200" baseline="0" dirty="0">
                          <a:solidFill>
                            <a:schemeClr val="bg1"/>
                          </a:solidFill>
                          <a:latin typeface="Trebuchet MS" panose="020B0603020202020204" pitchFamily="34" charset="0"/>
                        </a:rPr>
                        <a:t>Net pa growth assumptions used in cash-flow projections</a:t>
                      </a:r>
                    </a:p>
                  </a:txBody>
                  <a:tcPr anchor="ctr">
                    <a:solidFill>
                      <a:schemeClr val="accent1">
                        <a:lumMod val="75000"/>
                      </a:schemeClr>
                    </a:solidFill>
                  </a:tcPr>
                </a:tc>
                <a:tc>
                  <a:txBody>
                    <a:bodyPr/>
                    <a:lstStyle/>
                    <a:p>
                      <a:pPr algn="ctr"/>
                      <a:r>
                        <a:rPr lang="en-GB" sz="1200" baseline="0" dirty="0">
                          <a:solidFill>
                            <a:srgbClr val="F8F8F8"/>
                          </a:solidFill>
                          <a:latin typeface="Trebuchet MS" panose="020B0603020202020204" pitchFamily="34" charset="0"/>
                        </a:rPr>
                        <a:t>+ 2%</a:t>
                      </a:r>
                    </a:p>
                  </a:txBody>
                  <a:tcPr anchor="ctr">
                    <a:noFill/>
                  </a:tcPr>
                </a:tc>
                <a:tc>
                  <a:txBody>
                    <a:bodyPr/>
                    <a:lstStyle/>
                    <a:p>
                      <a:pPr algn="ctr"/>
                      <a:r>
                        <a:rPr lang="en-GB" sz="1200" baseline="0" dirty="0">
                          <a:solidFill>
                            <a:srgbClr val="F8F8F8"/>
                          </a:solidFill>
                          <a:latin typeface="Trebuchet MS" panose="020B0603020202020204" pitchFamily="34" charset="0"/>
                        </a:rPr>
                        <a:t>+ 3%</a:t>
                      </a:r>
                    </a:p>
                  </a:txBody>
                  <a:tcPr anchor="ctr">
                    <a:noFill/>
                  </a:tcPr>
                </a:tc>
                <a:tc>
                  <a:txBody>
                    <a:bodyPr/>
                    <a:lstStyle/>
                    <a:p>
                      <a:pPr algn="ctr"/>
                      <a:r>
                        <a:rPr lang="en-GB" sz="1200" baseline="0" dirty="0">
                          <a:solidFill>
                            <a:srgbClr val="F8F8F8"/>
                          </a:solidFill>
                          <a:latin typeface="Trebuchet MS" panose="020B0603020202020204" pitchFamily="34" charset="0"/>
                        </a:rPr>
                        <a:t>+ 4%</a:t>
                      </a:r>
                    </a:p>
                  </a:txBody>
                  <a:tcPr anchor="ctr">
                    <a:noFill/>
                  </a:tcPr>
                </a:tc>
                <a:tc>
                  <a:txBody>
                    <a:bodyPr/>
                    <a:lstStyle/>
                    <a:p>
                      <a:pPr algn="ctr"/>
                      <a:r>
                        <a:rPr lang="en-GB" sz="1200" baseline="0" dirty="0">
                          <a:solidFill>
                            <a:srgbClr val="F8F8F8"/>
                          </a:solidFill>
                          <a:latin typeface="Trebuchet MS" panose="020B0603020202020204" pitchFamily="34" charset="0"/>
                        </a:rPr>
                        <a:t>+ 5%</a:t>
                      </a:r>
                    </a:p>
                  </a:txBody>
                  <a:tcPr anchor="ctr">
                    <a:noFill/>
                  </a:tcPr>
                </a:tc>
                <a:tc>
                  <a:txBody>
                    <a:bodyPr/>
                    <a:lstStyle/>
                    <a:p>
                      <a:pPr algn="ctr"/>
                      <a:r>
                        <a:rPr lang="en-GB" sz="1200" baseline="0" dirty="0">
                          <a:solidFill>
                            <a:srgbClr val="F8F8F8"/>
                          </a:solidFill>
                          <a:latin typeface="Trebuchet MS" panose="020B0603020202020204" pitchFamily="34" charset="0"/>
                        </a:rPr>
                        <a:t>+ 6%</a:t>
                      </a:r>
                    </a:p>
                  </a:txBody>
                  <a:tcPr anchor="ctr">
                    <a:noFill/>
                  </a:tcPr>
                </a:tc>
                <a:tc>
                  <a:txBody>
                    <a:bodyPr/>
                    <a:lstStyle/>
                    <a:p>
                      <a:pPr algn="ctr"/>
                      <a:r>
                        <a:rPr lang="en-GB" sz="1200" baseline="0" dirty="0">
                          <a:solidFill>
                            <a:srgbClr val="F8F8F8"/>
                          </a:solidFill>
                          <a:latin typeface="Trebuchet MS" panose="020B0603020202020204" pitchFamily="34" charset="0"/>
                        </a:rPr>
                        <a:t>+ 7%</a:t>
                      </a:r>
                    </a:p>
                  </a:txBody>
                  <a:tcPr anchor="c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079247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79512" y="1628800"/>
            <a:ext cx="8712968" cy="2304256"/>
          </a:xfrm>
        </p:spPr>
        <p:txBody>
          <a:bodyPr/>
          <a:lstStyle/>
          <a:p>
            <a:r>
              <a:rPr lang="en-US" dirty="0">
                <a:solidFill>
                  <a:srgbClr val="F8F8F8"/>
                </a:solidFill>
              </a:rPr>
              <a:t>You have a unique set of goals.</a:t>
            </a:r>
          </a:p>
          <a:p>
            <a:r>
              <a:rPr lang="en-US" dirty="0">
                <a:solidFill>
                  <a:srgbClr val="F8F8F8"/>
                </a:solidFill>
              </a:rPr>
              <a:t>Your portfolio could suffer losses.</a:t>
            </a:r>
          </a:p>
          <a:p>
            <a:r>
              <a:rPr lang="en-US" u="sng" dirty="0">
                <a:solidFill>
                  <a:srgbClr val="F8F8F8"/>
                </a:solidFill>
              </a:rPr>
              <a:t>How much can you afford to lose, before you endanger your critical goals</a:t>
            </a:r>
            <a:r>
              <a:rPr lang="en-US" dirty="0">
                <a:solidFill>
                  <a:srgbClr val="F8F8F8"/>
                </a:solidFill>
              </a:rPr>
              <a:t>?</a:t>
            </a:r>
          </a:p>
          <a:p>
            <a:r>
              <a:rPr lang="en-US" dirty="0">
                <a:solidFill>
                  <a:srgbClr val="F8F8F8"/>
                </a:solidFill>
              </a:rPr>
              <a:t>Gauging risk capacity:</a:t>
            </a:r>
          </a:p>
          <a:p>
            <a:pPr lvl="1"/>
            <a:r>
              <a:rPr lang="en-US" dirty="0">
                <a:solidFill>
                  <a:srgbClr val="F8F8F8"/>
                </a:solidFill>
              </a:rPr>
              <a:t>Modeling worst-case losses provides insight into your financial capacity to survive these periods.</a:t>
            </a:r>
          </a:p>
          <a:p>
            <a:pPr lvl="1"/>
            <a:r>
              <a:rPr lang="en-US" dirty="0">
                <a:solidFill>
                  <a:srgbClr val="F8F8F8"/>
                </a:solidFill>
              </a:rPr>
              <a:t>Longer investment horizons and higher levels of net assets may increase risk capacity.</a:t>
            </a:r>
          </a:p>
          <a:p>
            <a:pPr lvl="1"/>
            <a:r>
              <a:rPr lang="en-US" dirty="0">
                <a:solidFill>
                  <a:srgbClr val="F8F8F8"/>
                </a:solidFill>
              </a:rPr>
              <a:t>The degree of flexibility in your financial plan is important.</a:t>
            </a:r>
          </a:p>
          <a:p>
            <a:pPr marL="179388" indent="-179388" eaLnBrk="1" hangingPunct="1">
              <a:lnSpc>
                <a:spcPts val="3000"/>
              </a:lnSpc>
              <a:buClr>
                <a:schemeClr val="tx1"/>
              </a:buClr>
              <a:buFont typeface="Arial" charset="0"/>
              <a:buNone/>
            </a:pPr>
            <a:endParaRPr lang="en-GB" sz="1800" b="1" dirty="0">
              <a:solidFill>
                <a:srgbClr val="0D0D0D"/>
              </a:solidFill>
              <a:latin typeface="Arial" charset="0"/>
              <a:cs typeface="Arial" charset="0"/>
            </a:endParaRPr>
          </a:p>
        </p:txBody>
      </p:sp>
      <p:sp>
        <p:nvSpPr>
          <p:cNvPr id="4" name="Slide Number Placeholder 3"/>
          <p:cNvSpPr>
            <a:spLocks noGrp="1"/>
          </p:cNvSpPr>
          <p:nvPr>
            <p:ph type="sldNum" sz="quarter" idx="12"/>
          </p:nvPr>
        </p:nvSpPr>
        <p:spPr>
          <a:xfrm>
            <a:off x="6938963" y="6215063"/>
            <a:ext cx="2133600" cy="365125"/>
          </a:xfrm>
        </p:spPr>
        <p:txBody>
          <a:bodyPr/>
          <a:lstStyle/>
          <a:p>
            <a:pPr>
              <a:defRPr/>
            </a:pPr>
            <a:endParaRPr lang="en-GB" dirty="0"/>
          </a:p>
          <a:p>
            <a:pPr>
              <a:defRPr/>
            </a:pPr>
            <a:endParaRPr lang="en-GB" dirty="0"/>
          </a:p>
          <a:p>
            <a:pPr>
              <a:defRPr/>
            </a:pPr>
            <a:endParaRPr lang="en-GB" dirty="0"/>
          </a:p>
          <a:p>
            <a:pPr>
              <a:defRPr/>
            </a:pPr>
            <a:fld id="{8A38CE01-9A5E-42D3-8485-50F5AAC14528}" type="slidenum">
              <a:rPr lang="en-GB">
                <a:solidFill>
                  <a:schemeClr val="tx1"/>
                </a:solidFill>
                <a:latin typeface="Arial" pitchFamily="34" charset="0"/>
                <a:cs typeface="Arial" pitchFamily="34" charset="0"/>
              </a:rPr>
              <a:pPr>
                <a:defRPr/>
              </a:pPr>
              <a:t>15</a:t>
            </a:fld>
            <a:endParaRPr lang="en-GB" dirty="0">
              <a:solidFill>
                <a:schemeClr val="tx1"/>
              </a:solidFill>
              <a:latin typeface="Arial" pitchFamily="34" charset="0"/>
              <a:cs typeface="Arial" pitchFamily="34" charset="0"/>
            </a:endParaRPr>
          </a:p>
        </p:txBody>
      </p:sp>
      <p:sp>
        <p:nvSpPr>
          <p:cNvPr id="6" name="Title 4"/>
          <p:cNvSpPr>
            <a:spLocks noGrp="1"/>
          </p:cNvSpPr>
          <p:nvPr>
            <p:ph type="title"/>
          </p:nvPr>
        </p:nvSpPr>
        <p:spPr>
          <a:xfrm>
            <a:off x="69850" y="188640"/>
            <a:ext cx="7742510" cy="868362"/>
          </a:xfrm>
        </p:spPr>
        <p:txBody>
          <a:bodyPr/>
          <a:lstStyle/>
          <a:p>
            <a:r>
              <a:rPr lang="en-GB" sz="4400" dirty="0">
                <a:solidFill>
                  <a:srgbClr val="F8F8F8"/>
                </a:solidFill>
              </a:rPr>
              <a:t>Your </a:t>
            </a:r>
            <a:r>
              <a:rPr lang="en-GB" sz="4400" i="1" u="sng" dirty="0"/>
              <a:t>capacity</a:t>
            </a:r>
            <a:r>
              <a:rPr lang="en-GB" sz="4400" dirty="0"/>
              <a:t> to take risk</a:t>
            </a:r>
            <a:endParaRPr lang="en-GB" sz="4400" dirty="0">
              <a:solidFill>
                <a:srgbClr val="F8F8F8"/>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72890740"/>
              </p:ext>
            </p:extLst>
          </p:nvPr>
        </p:nvGraphicFramePr>
        <p:xfrm>
          <a:off x="700868" y="4005064"/>
          <a:ext cx="7562243" cy="1666840"/>
        </p:xfrm>
        <a:graphic>
          <a:graphicData uri="http://schemas.openxmlformats.org/drawingml/2006/table">
            <a:tbl>
              <a:tblPr firstRow="1" bandRow="1">
                <a:tableStyleId>{5C22544A-7EE6-4342-B048-85BDC9FD1C3A}</a:tableStyleId>
              </a:tblPr>
              <a:tblGrid>
                <a:gridCol w="2143667">
                  <a:extLst>
                    <a:ext uri="{9D8B030D-6E8A-4147-A177-3AD203B41FA5}">
                      <a16:colId xmlns:a16="http://schemas.microsoft.com/office/drawing/2014/main" val="20000"/>
                    </a:ext>
                  </a:extLst>
                </a:gridCol>
                <a:gridCol w="903096">
                  <a:extLst>
                    <a:ext uri="{9D8B030D-6E8A-4147-A177-3AD203B41FA5}">
                      <a16:colId xmlns:a16="http://schemas.microsoft.com/office/drawing/2014/main" val="20001"/>
                    </a:ext>
                  </a:extLst>
                </a:gridCol>
                <a:gridCol w="903096">
                  <a:extLst>
                    <a:ext uri="{9D8B030D-6E8A-4147-A177-3AD203B41FA5}">
                      <a16:colId xmlns:a16="http://schemas.microsoft.com/office/drawing/2014/main" val="20002"/>
                    </a:ext>
                  </a:extLst>
                </a:gridCol>
                <a:gridCol w="903096">
                  <a:extLst>
                    <a:ext uri="{9D8B030D-6E8A-4147-A177-3AD203B41FA5}">
                      <a16:colId xmlns:a16="http://schemas.microsoft.com/office/drawing/2014/main" val="20003"/>
                    </a:ext>
                  </a:extLst>
                </a:gridCol>
                <a:gridCol w="903096">
                  <a:extLst>
                    <a:ext uri="{9D8B030D-6E8A-4147-A177-3AD203B41FA5}">
                      <a16:colId xmlns:a16="http://schemas.microsoft.com/office/drawing/2014/main" val="20004"/>
                    </a:ext>
                  </a:extLst>
                </a:gridCol>
                <a:gridCol w="903096">
                  <a:extLst>
                    <a:ext uri="{9D8B030D-6E8A-4147-A177-3AD203B41FA5}">
                      <a16:colId xmlns:a16="http://schemas.microsoft.com/office/drawing/2014/main" val="20005"/>
                    </a:ext>
                  </a:extLst>
                </a:gridCol>
                <a:gridCol w="903096">
                  <a:extLst>
                    <a:ext uri="{9D8B030D-6E8A-4147-A177-3AD203B41FA5}">
                      <a16:colId xmlns:a16="http://schemas.microsoft.com/office/drawing/2014/main" val="20006"/>
                    </a:ext>
                  </a:extLst>
                </a:gridCol>
              </a:tblGrid>
              <a:tr h="370840">
                <a:tc gridSpan="7">
                  <a:txBody>
                    <a:bodyPr/>
                    <a:lstStyle/>
                    <a:p>
                      <a:pPr algn="l"/>
                      <a:r>
                        <a:rPr lang="en-GB" sz="1200" b="1" dirty="0">
                          <a:solidFill>
                            <a:srgbClr val="F8F8F8"/>
                          </a:solidFill>
                          <a:latin typeface="Trebuchet MS" panose="020B0603020202020204" pitchFamily="34" charset="0"/>
                        </a:rPr>
                        <a:t>Risk capacity – peak-to-trough falls</a:t>
                      </a:r>
                      <a:r>
                        <a:rPr lang="en-GB" sz="1200" b="1" baseline="0" dirty="0">
                          <a:solidFill>
                            <a:srgbClr val="F8F8F8"/>
                          </a:solidFill>
                          <a:latin typeface="Trebuchet MS" panose="020B0603020202020204" pitchFamily="34" charset="0"/>
                        </a:rPr>
                        <a:t> (see note)</a:t>
                      </a:r>
                      <a:endParaRPr lang="en-GB" sz="1200" b="1" dirty="0">
                        <a:solidFill>
                          <a:srgbClr val="F8F8F8"/>
                        </a:solidFill>
                        <a:latin typeface="Trebuchet MS" panose="020B0603020202020204" pitchFamily="34" charset="0"/>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marL="36000" marR="36000">
                    <a:noFill/>
                  </a:tcPr>
                </a:tc>
                <a:extLst>
                  <a:ext uri="{0D108BD9-81ED-4DB2-BD59-A6C34878D82A}">
                    <a16:rowId xmlns:a16="http://schemas.microsoft.com/office/drawing/2014/main" val="10000"/>
                  </a:ext>
                </a:extLst>
              </a:tr>
              <a:tr h="432000">
                <a:tc>
                  <a:txBody>
                    <a:bodyPr/>
                    <a:lstStyle/>
                    <a:p>
                      <a:pPr algn="l"/>
                      <a:r>
                        <a:rPr lang="en-GB" sz="1200" baseline="0" dirty="0">
                          <a:solidFill>
                            <a:srgbClr val="F8F8F8"/>
                          </a:solidFill>
                          <a:latin typeface="Trebuchet MS" panose="020B0603020202020204" pitchFamily="34" charset="0"/>
                        </a:rPr>
                        <a:t>Equity assets</a:t>
                      </a:r>
                    </a:p>
                  </a:txBody>
                  <a:tcPr anchor="ctr">
                    <a:noFill/>
                  </a:tcPr>
                </a:tc>
                <a:tc>
                  <a:txBody>
                    <a:bodyPr/>
                    <a:lstStyle/>
                    <a:p>
                      <a:pPr algn="ctr"/>
                      <a:r>
                        <a:rPr lang="en-GB" sz="1200" b="1" baseline="0" dirty="0">
                          <a:solidFill>
                            <a:srgbClr val="F8F8F8"/>
                          </a:solidFill>
                          <a:latin typeface="Trebuchet MS" panose="020B0603020202020204" pitchFamily="34" charset="0"/>
                        </a:rPr>
                        <a:t>0%</a:t>
                      </a:r>
                    </a:p>
                  </a:txBody>
                  <a:tcPr anchor="ctr">
                    <a:solidFill>
                      <a:srgbClr val="002060"/>
                    </a:solidFill>
                  </a:tcPr>
                </a:tc>
                <a:tc>
                  <a:txBody>
                    <a:bodyPr/>
                    <a:lstStyle/>
                    <a:p>
                      <a:pPr algn="ctr"/>
                      <a:r>
                        <a:rPr lang="en-GB" sz="1200" b="1" baseline="0" dirty="0">
                          <a:solidFill>
                            <a:srgbClr val="F8F8F8"/>
                          </a:solidFill>
                          <a:latin typeface="Trebuchet MS" panose="020B0603020202020204" pitchFamily="34" charset="0"/>
                        </a:rPr>
                        <a:t>20%</a:t>
                      </a:r>
                    </a:p>
                  </a:txBody>
                  <a:tcPr anchor="ctr">
                    <a:solidFill>
                      <a:srgbClr val="99CCFF"/>
                    </a:solidFill>
                  </a:tcPr>
                </a:tc>
                <a:tc>
                  <a:txBody>
                    <a:bodyPr/>
                    <a:lstStyle/>
                    <a:p>
                      <a:pPr algn="ctr"/>
                      <a:r>
                        <a:rPr lang="en-GB" sz="1200" b="1" baseline="0" dirty="0">
                          <a:solidFill>
                            <a:srgbClr val="F8F8F8"/>
                          </a:solidFill>
                          <a:latin typeface="Trebuchet MS" panose="020B0603020202020204" pitchFamily="34" charset="0"/>
                        </a:rPr>
                        <a:t>40%</a:t>
                      </a:r>
                    </a:p>
                  </a:txBody>
                  <a:tcPr anchor="ctr">
                    <a:solidFill>
                      <a:srgbClr val="006600"/>
                    </a:solidFill>
                  </a:tcPr>
                </a:tc>
                <a:tc>
                  <a:txBody>
                    <a:bodyPr/>
                    <a:lstStyle/>
                    <a:p>
                      <a:pPr algn="ctr"/>
                      <a:r>
                        <a:rPr lang="en-GB" sz="1200" b="1" baseline="0" dirty="0">
                          <a:solidFill>
                            <a:srgbClr val="F8F8F8"/>
                          </a:solidFill>
                          <a:latin typeface="Trebuchet MS" panose="020B0603020202020204" pitchFamily="34" charset="0"/>
                        </a:rPr>
                        <a:t>60%</a:t>
                      </a:r>
                    </a:p>
                  </a:txBody>
                  <a:tcPr anchor="ctr">
                    <a:solidFill>
                      <a:srgbClr val="FFC000"/>
                    </a:solidFill>
                  </a:tcPr>
                </a:tc>
                <a:tc>
                  <a:txBody>
                    <a:bodyPr/>
                    <a:lstStyle/>
                    <a:p>
                      <a:pPr algn="ctr"/>
                      <a:r>
                        <a:rPr lang="en-GB" sz="1200" b="1" baseline="0" dirty="0">
                          <a:solidFill>
                            <a:srgbClr val="F8F8F8"/>
                          </a:solidFill>
                          <a:latin typeface="Trebuchet MS" panose="020B0603020202020204" pitchFamily="34" charset="0"/>
                        </a:rPr>
                        <a:t>80%</a:t>
                      </a:r>
                    </a:p>
                  </a:txBody>
                  <a:tcPr anchor="ctr">
                    <a:solidFill>
                      <a:srgbClr val="D73819"/>
                    </a:solidFill>
                  </a:tcPr>
                </a:tc>
                <a:tc>
                  <a:txBody>
                    <a:bodyPr/>
                    <a:lstStyle/>
                    <a:p>
                      <a:pPr algn="ctr"/>
                      <a:r>
                        <a:rPr lang="en-GB" sz="1200" b="1" baseline="0" dirty="0">
                          <a:solidFill>
                            <a:srgbClr val="F8F8F8"/>
                          </a:solidFill>
                          <a:latin typeface="Trebuchet MS" panose="020B0603020202020204" pitchFamily="34" charset="0"/>
                        </a:rPr>
                        <a:t>100%</a:t>
                      </a:r>
                    </a:p>
                  </a:txBody>
                  <a:tcPr anchor="ctr">
                    <a:solidFill>
                      <a:srgbClr val="7A0029"/>
                    </a:solidFill>
                  </a:tcPr>
                </a:tc>
                <a:extLst>
                  <a:ext uri="{0D108BD9-81ED-4DB2-BD59-A6C34878D82A}">
                    <a16:rowId xmlns:a16="http://schemas.microsoft.com/office/drawing/2014/main" val="10001"/>
                  </a:ext>
                </a:extLst>
              </a:tr>
              <a:tr h="432000">
                <a:tc>
                  <a:txBody>
                    <a:bodyPr/>
                    <a:lstStyle/>
                    <a:p>
                      <a:pPr algn="l"/>
                      <a:r>
                        <a:rPr lang="en-GB" sz="1200" baseline="0" dirty="0">
                          <a:solidFill>
                            <a:srgbClr val="F8F8F8"/>
                          </a:solidFill>
                          <a:latin typeface="Trebuchet MS" panose="020B0603020202020204" pitchFamily="34" charset="0"/>
                        </a:rPr>
                        <a:t>Tech wreck*</a:t>
                      </a:r>
                    </a:p>
                  </a:txBody>
                  <a:tcPr anchor="ctr">
                    <a:solidFill>
                      <a:schemeClr val="accent3">
                        <a:lumMod val="75000"/>
                      </a:schemeClr>
                    </a:solidFill>
                  </a:tcPr>
                </a:tc>
                <a:tc>
                  <a:txBody>
                    <a:bodyPr/>
                    <a:lstStyle/>
                    <a:p>
                      <a:pPr algn="ctr"/>
                      <a:r>
                        <a:rPr lang="en-GB" sz="1200" baseline="0" dirty="0">
                          <a:solidFill>
                            <a:srgbClr val="F8F8F8"/>
                          </a:solidFill>
                          <a:latin typeface="Trebuchet MS" panose="020B0603020202020204" pitchFamily="34" charset="0"/>
                        </a:rPr>
                        <a:t>+11%</a:t>
                      </a:r>
                    </a:p>
                  </a:txBody>
                  <a:tcPr anchor="ctr">
                    <a:noFill/>
                  </a:tcPr>
                </a:tc>
                <a:tc>
                  <a:txBody>
                    <a:bodyPr/>
                    <a:lstStyle/>
                    <a:p>
                      <a:pPr algn="ctr"/>
                      <a:r>
                        <a:rPr lang="en-GB" sz="1200" baseline="0" dirty="0">
                          <a:solidFill>
                            <a:srgbClr val="F8F8F8"/>
                          </a:solidFill>
                          <a:latin typeface="Trebuchet MS" panose="020B0603020202020204" pitchFamily="34" charset="0"/>
                        </a:rPr>
                        <a:t>+2%</a:t>
                      </a:r>
                    </a:p>
                  </a:txBody>
                  <a:tcPr anchor="ctr">
                    <a:noFill/>
                  </a:tcPr>
                </a:tc>
                <a:tc>
                  <a:txBody>
                    <a:bodyPr/>
                    <a:lstStyle/>
                    <a:p>
                      <a:pPr algn="ctr"/>
                      <a:r>
                        <a:rPr lang="en-GB" sz="1200" baseline="0" dirty="0">
                          <a:solidFill>
                            <a:srgbClr val="F8F8F8"/>
                          </a:solidFill>
                          <a:latin typeface="Trebuchet MS" panose="020B0603020202020204" pitchFamily="34" charset="0"/>
                        </a:rPr>
                        <a:t>-7%</a:t>
                      </a:r>
                    </a:p>
                  </a:txBody>
                  <a:tcPr anchor="ctr">
                    <a:noFill/>
                  </a:tcPr>
                </a:tc>
                <a:tc>
                  <a:txBody>
                    <a:bodyPr/>
                    <a:lstStyle/>
                    <a:p>
                      <a:pPr algn="ctr"/>
                      <a:r>
                        <a:rPr lang="en-GB" sz="1200" baseline="0" dirty="0">
                          <a:solidFill>
                            <a:srgbClr val="F8F8F8"/>
                          </a:solidFill>
                          <a:latin typeface="Trebuchet MS" panose="020B0603020202020204" pitchFamily="34" charset="0"/>
                        </a:rPr>
                        <a:t>-15%</a:t>
                      </a:r>
                    </a:p>
                  </a:txBody>
                  <a:tcPr anchor="ctr">
                    <a:noFill/>
                  </a:tcPr>
                </a:tc>
                <a:tc>
                  <a:txBody>
                    <a:bodyPr/>
                    <a:lstStyle/>
                    <a:p>
                      <a:pPr algn="ctr"/>
                      <a:r>
                        <a:rPr lang="en-GB" sz="1200" baseline="0" dirty="0">
                          <a:solidFill>
                            <a:srgbClr val="F8F8F8"/>
                          </a:solidFill>
                          <a:latin typeface="Trebuchet MS" panose="020B0603020202020204" pitchFamily="34" charset="0"/>
                        </a:rPr>
                        <a:t>-24%</a:t>
                      </a:r>
                    </a:p>
                  </a:txBody>
                  <a:tcPr anchor="ctr">
                    <a:noFill/>
                  </a:tcPr>
                </a:tc>
                <a:tc>
                  <a:txBody>
                    <a:bodyPr/>
                    <a:lstStyle/>
                    <a:p>
                      <a:pPr algn="ctr"/>
                      <a:r>
                        <a:rPr lang="en-GB" sz="1200" baseline="0" dirty="0">
                          <a:solidFill>
                            <a:srgbClr val="F8F8F8"/>
                          </a:solidFill>
                          <a:latin typeface="Trebuchet MS" panose="020B0603020202020204" pitchFamily="34" charset="0"/>
                        </a:rPr>
                        <a:t>-31%</a:t>
                      </a:r>
                    </a:p>
                  </a:txBody>
                  <a:tcPr anchor="ctr">
                    <a:noFill/>
                  </a:tcPr>
                </a:tc>
                <a:extLst>
                  <a:ext uri="{0D108BD9-81ED-4DB2-BD59-A6C34878D82A}">
                    <a16:rowId xmlns:a16="http://schemas.microsoft.com/office/drawing/2014/main" val="10002"/>
                  </a:ext>
                </a:extLst>
              </a:tr>
              <a:tr h="432000">
                <a:tc>
                  <a:txBody>
                    <a:bodyPr/>
                    <a:lstStyle/>
                    <a:p>
                      <a:pPr algn="l"/>
                      <a:r>
                        <a:rPr lang="en-GB" sz="1200" baseline="0" dirty="0">
                          <a:solidFill>
                            <a:srgbClr val="F8F8F8"/>
                          </a:solidFill>
                          <a:latin typeface="Trebuchet MS" panose="020B0603020202020204" pitchFamily="34" charset="0"/>
                        </a:rPr>
                        <a:t>Credit crisis**</a:t>
                      </a:r>
                    </a:p>
                  </a:txBody>
                  <a:tcPr anchor="ctr">
                    <a:solidFill>
                      <a:schemeClr val="accent3">
                        <a:lumMod val="75000"/>
                      </a:schemeClr>
                    </a:solidFill>
                  </a:tcPr>
                </a:tc>
                <a:tc>
                  <a:txBody>
                    <a:bodyPr/>
                    <a:lstStyle/>
                    <a:p>
                      <a:pPr algn="ctr"/>
                      <a:r>
                        <a:rPr lang="en-GB" sz="1200" baseline="0" dirty="0">
                          <a:solidFill>
                            <a:srgbClr val="F8F8F8"/>
                          </a:solidFill>
                          <a:latin typeface="Trebuchet MS" panose="020B0603020202020204" pitchFamily="34" charset="0"/>
                        </a:rPr>
                        <a:t>+7%</a:t>
                      </a:r>
                    </a:p>
                  </a:txBody>
                  <a:tcPr anchor="ctr">
                    <a:noFill/>
                  </a:tcPr>
                </a:tc>
                <a:tc>
                  <a:txBody>
                    <a:bodyPr/>
                    <a:lstStyle/>
                    <a:p>
                      <a:pPr algn="ctr"/>
                      <a:r>
                        <a:rPr lang="en-GB" sz="1200" baseline="0" dirty="0">
                          <a:solidFill>
                            <a:srgbClr val="F8F8F8"/>
                          </a:solidFill>
                          <a:latin typeface="Trebuchet MS" panose="020B0603020202020204" pitchFamily="34" charset="0"/>
                        </a:rPr>
                        <a:t>-4%</a:t>
                      </a:r>
                    </a:p>
                  </a:txBody>
                  <a:tcPr anchor="ctr">
                    <a:noFill/>
                  </a:tcPr>
                </a:tc>
                <a:tc>
                  <a:txBody>
                    <a:bodyPr/>
                    <a:lstStyle/>
                    <a:p>
                      <a:pPr algn="ctr"/>
                      <a:r>
                        <a:rPr lang="en-GB" sz="1200" baseline="0" dirty="0">
                          <a:solidFill>
                            <a:srgbClr val="F8F8F8"/>
                          </a:solidFill>
                          <a:latin typeface="Trebuchet MS" panose="020B0603020202020204" pitchFamily="34" charset="0"/>
                        </a:rPr>
                        <a:t>-15%</a:t>
                      </a:r>
                    </a:p>
                  </a:txBody>
                  <a:tcPr anchor="ctr">
                    <a:noFill/>
                  </a:tcPr>
                </a:tc>
                <a:tc>
                  <a:txBody>
                    <a:bodyPr/>
                    <a:lstStyle/>
                    <a:p>
                      <a:pPr algn="ctr"/>
                      <a:r>
                        <a:rPr lang="en-GB" sz="1200" baseline="0" dirty="0">
                          <a:solidFill>
                            <a:srgbClr val="F8F8F8"/>
                          </a:solidFill>
                          <a:latin typeface="Trebuchet MS" panose="020B0603020202020204" pitchFamily="34" charset="0"/>
                        </a:rPr>
                        <a:t>-25%</a:t>
                      </a:r>
                    </a:p>
                  </a:txBody>
                  <a:tcPr anchor="ctr">
                    <a:noFill/>
                  </a:tcPr>
                </a:tc>
                <a:tc>
                  <a:txBody>
                    <a:bodyPr/>
                    <a:lstStyle/>
                    <a:p>
                      <a:pPr algn="ctr"/>
                      <a:r>
                        <a:rPr lang="en-GB" sz="1200" baseline="0" dirty="0">
                          <a:solidFill>
                            <a:srgbClr val="F8F8F8"/>
                          </a:solidFill>
                          <a:latin typeface="Trebuchet MS" panose="020B0603020202020204" pitchFamily="34" charset="0"/>
                        </a:rPr>
                        <a:t>-35%</a:t>
                      </a:r>
                    </a:p>
                  </a:txBody>
                  <a:tcPr anchor="ctr">
                    <a:noFill/>
                  </a:tcPr>
                </a:tc>
                <a:tc>
                  <a:txBody>
                    <a:bodyPr/>
                    <a:lstStyle/>
                    <a:p>
                      <a:pPr algn="ctr"/>
                      <a:r>
                        <a:rPr lang="en-GB" sz="1200" baseline="0" dirty="0">
                          <a:solidFill>
                            <a:srgbClr val="F8F8F8"/>
                          </a:solidFill>
                          <a:latin typeface="Trebuchet MS" panose="020B0603020202020204" pitchFamily="34" charset="0"/>
                        </a:rPr>
                        <a:t>-44%</a:t>
                      </a:r>
                    </a:p>
                  </a:txBody>
                  <a:tcPr anchor="ctr">
                    <a:noFill/>
                  </a:tcPr>
                </a:tc>
                <a:extLst>
                  <a:ext uri="{0D108BD9-81ED-4DB2-BD59-A6C34878D82A}">
                    <a16:rowId xmlns:a16="http://schemas.microsoft.com/office/drawing/2014/main" val="10003"/>
                  </a:ext>
                </a:extLst>
              </a:tr>
            </a:tbl>
          </a:graphicData>
        </a:graphic>
      </p:graphicFrame>
      <p:sp>
        <p:nvSpPr>
          <p:cNvPr id="2" name="Rectangle 1"/>
          <p:cNvSpPr/>
          <p:nvPr/>
        </p:nvSpPr>
        <p:spPr>
          <a:xfrm>
            <a:off x="251520" y="5877272"/>
            <a:ext cx="8460940" cy="830997"/>
          </a:xfrm>
          <a:prstGeom prst="rect">
            <a:avLst/>
          </a:prstGeom>
        </p:spPr>
        <p:txBody>
          <a:bodyPr wrap="square">
            <a:spAutoFit/>
          </a:bodyPr>
          <a:lstStyle/>
          <a:p>
            <a:pPr>
              <a:tabLst>
                <a:tab pos="90488" algn="l"/>
              </a:tabLst>
            </a:pPr>
            <a:r>
              <a:rPr lang="en-GB" sz="1200" dirty="0">
                <a:solidFill>
                  <a:srgbClr val="F8F8F8"/>
                </a:solidFill>
              </a:rPr>
              <a:t>* </a:t>
            </a:r>
            <a:r>
              <a:rPr lang="en-GB" sz="1200" dirty="0">
                <a:solidFill>
                  <a:srgbClr val="F8F8F8"/>
                </a:solidFill>
                <a:latin typeface="Trebuchet MS" panose="020B0603020202020204" pitchFamily="34" charset="0"/>
              </a:rPr>
              <a:t>UK equity market crashes 1-2000 to 1-2003 – UK equity market fell by 46%, ** 11-2007 to 2-2009 – UK equity market fell by 42%. Data illustrates simulated portfolio returns after-inflation but no costs of any kind (e.g. product total expense ratios, rebalancing costs and adviser fees) have been deducted - please read the accompanying notes. Worst-case outcomes in the future may be better or worse than the historical simulations provided.</a:t>
            </a:r>
          </a:p>
        </p:txBody>
      </p:sp>
    </p:spTree>
    <p:extLst>
      <p:ext uri="{BB962C8B-B14F-4D97-AF65-F5344CB8AC3E}">
        <p14:creationId xmlns:p14="http://schemas.microsoft.com/office/powerpoint/2010/main" val="23079247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79512" y="1628800"/>
            <a:ext cx="8712968" cy="3168352"/>
          </a:xfrm>
        </p:spPr>
        <p:txBody>
          <a:bodyPr/>
          <a:lstStyle/>
          <a:p>
            <a:r>
              <a:rPr lang="en-US" dirty="0">
                <a:solidFill>
                  <a:srgbClr val="F8F8F8"/>
                </a:solidFill>
              </a:rPr>
              <a:t>Every investor has an </a:t>
            </a:r>
            <a:r>
              <a:rPr lang="en-US" u="sng" dirty="0">
                <a:solidFill>
                  <a:srgbClr val="F8F8F8"/>
                </a:solidFill>
              </a:rPr>
              <a:t>emotional</a:t>
            </a:r>
            <a:r>
              <a:rPr lang="en-US" dirty="0">
                <a:solidFill>
                  <a:srgbClr val="F8F8F8"/>
                </a:solidFill>
              </a:rPr>
              <a:t> point beyond which it starts to become too painful to stay invested.</a:t>
            </a:r>
          </a:p>
          <a:p>
            <a:r>
              <a:rPr lang="en-US" dirty="0">
                <a:solidFill>
                  <a:srgbClr val="F8F8F8"/>
                </a:solidFill>
              </a:rPr>
              <a:t>This point is a relatively stable trait irrespective of market conditions.</a:t>
            </a:r>
          </a:p>
          <a:p>
            <a:r>
              <a:rPr lang="en-US" dirty="0">
                <a:solidFill>
                  <a:srgbClr val="F8F8F8"/>
                </a:solidFill>
              </a:rPr>
              <a:t>It can be broadly gauged using an emotional risk profiling questionnaire. </a:t>
            </a:r>
          </a:p>
        </p:txBody>
      </p:sp>
      <p:sp>
        <p:nvSpPr>
          <p:cNvPr id="4" name="Slide Number Placeholder 3"/>
          <p:cNvSpPr>
            <a:spLocks noGrp="1"/>
          </p:cNvSpPr>
          <p:nvPr>
            <p:ph type="sldNum" sz="quarter" idx="12"/>
          </p:nvPr>
        </p:nvSpPr>
        <p:spPr>
          <a:xfrm>
            <a:off x="6938963" y="6215063"/>
            <a:ext cx="2133600" cy="365125"/>
          </a:xfrm>
        </p:spPr>
        <p:txBody>
          <a:bodyPr/>
          <a:lstStyle/>
          <a:p>
            <a:pPr>
              <a:defRPr/>
            </a:pPr>
            <a:endParaRPr lang="en-GB" dirty="0"/>
          </a:p>
          <a:p>
            <a:pPr>
              <a:defRPr/>
            </a:pPr>
            <a:endParaRPr lang="en-GB" dirty="0"/>
          </a:p>
          <a:p>
            <a:pPr>
              <a:defRPr/>
            </a:pPr>
            <a:endParaRPr lang="en-GB" dirty="0"/>
          </a:p>
          <a:p>
            <a:pPr>
              <a:defRPr/>
            </a:pPr>
            <a:fld id="{8A38CE01-9A5E-42D3-8485-50F5AAC14528}" type="slidenum">
              <a:rPr lang="en-GB">
                <a:solidFill>
                  <a:schemeClr val="tx1"/>
                </a:solidFill>
                <a:latin typeface="Arial" pitchFamily="34" charset="0"/>
                <a:cs typeface="Arial" pitchFamily="34" charset="0"/>
              </a:rPr>
              <a:pPr>
                <a:defRPr/>
              </a:pPr>
              <a:t>16</a:t>
            </a:fld>
            <a:endParaRPr lang="en-GB" dirty="0">
              <a:solidFill>
                <a:schemeClr val="tx1"/>
              </a:solidFill>
              <a:latin typeface="Arial" pitchFamily="34" charset="0"/>
              <a:cs typeface="Arial" pitchFamily="34" charset="0"/>
            </a:endParaRPr>
          </a:p>
        </p:txBody>
      </p:sp>
      <p:sp>
        <p:nvSpPr>
          <p:cNvPr id="6" name="Title 4"/>
          <p:cNvSpPr>
            <a:spLocks noGrp="1"/>
          </p:cNvSpPr>
          <p:nvPr>
            <p:ph type="title"/>
          </p:nvPr>
        </p:nvSpPr>
        <p:spPr>
          <a:xfrm>
            <a:off x="69850" y="188640"/>
            <a:ext cx="5500687" cy="868362"/>
          </a:xfrm>
        </p:spPr>
        <p:txBody>
          <a:bodyPr/>
          <a:lstStyle/>
          <a:p>
            <a:r>
              <a:rPr lang="en-GB" sz="4400" dirty="0">
                <a:solidFill>
                  <a:srgbClr val="F8F8F8"/>
                </a:solidFill>
              </a:rPr>
              <a:t>Your </a:t>
            </a:r>
            <a:r>
              <a:rPr lang="en-GB" sz="4400" i="1" u="sng" dirty="0"/>
              <a:t>attitude</a:t>
            </a:r>
            <a:r>
              <a:rPr lang="en-GB" sz="4400" dirty="0"/>
              <a:t> to risk</a:t>
            </a:r>
            <a:endParaRPr lang="en-GB" sz="4400" dirty="0">
              <a:solidFill>
                <a:srgbClr val="F8F8F8"/>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990819479"/>
              </p:ext>
            </p:extLst>
          </p:nvPr>
        </p:nvGraphicFramePr>
        <p:xfrm>
          <a:off x="323528" y="3933056"/>
          <a:ext cx="8255727" cy="1260040"/>
        </p:xfrm>
        <a:graphic>
          <a:graphicData uri="http://schemas.openxmlformats.org/drawingml/2006/table">
            <a:tbl>
              <a:tblPr firstRow="1" bandRow="1">
                <a:tableStyleId>{5C22544A-7EE6-4342-B048-85BDC9FD1C3A}</a:tableStyleId>
              </a:tblPr>
              <a:tblGrid>
                <a:gridCol w="2340249">
                  <a:extLst>
                    <a:ext uri="{9D8B030D-6E8A-4147-A177-3AD203B41FA5}">
                      <a16:colId xmlns:a16="http://schemas.microsoft.com/office/drawing/2014/main" val="20000"/>
                    </a:ext>
                  </a:extLst>
                </a:gridCol>
                <a:gridCol w="985913">
                  <a:extLst>
                    <a:ext uri="{9D8B030D-6E8A-4147-A177-3AD203B41FA5}">
                      <a16:colId xmlns:a16="http://schemas.microsoft.com/office/drawing/2014/main" val="20001"/>
                    </a:ext>
                  </a:extLst>
                </a:gridCol>
                <a:gridCol w="985913">
                  <a:extLst>
                    <a:ext uri="{9D8B030D-6E8A-4147-A177-3AD203B41FA5}">
                      <a16:colId xmlns:a16="http://schemas.microsoft.com/office/drawing/2014/main" val="20002"/>
                    </a:ext>
                  </a:extLst>
                </a:gridCol>
                <a:gridCol w="985913">
                  <a:extLst>
                    <a:ext uri="{9D8B030D-6E8A-4147-A177-3AD203B41FA5}">
                      <a16:colId xmlns:a16="http://schemas.microsoft.com/office/drawing/2014/main" val="20003"/>
                    </a:ext>
                  </a:extLst>
                </a:gridCol>
                <a:gridCol w="985913">
                  <a:extLst>
                    <a:ext uri="{9D8B030D-6E8A-4147-A177-3AD203B41FA5}">
                      <a16:colId xmlns:a16="http://schemas.microsoft.com/office/drawing/2014/main" val="20004"/>
                    </a:ext>
                  </a:extLst>
                </a:gridCol>
                <a:gridCol w="985913">
                  <a:extLst>
                    <a:ext uri="{9D8B030D-6E8A-4147-A177-3AD203B41FA5}">
                      <a16:colId xmlns:a16="http://schemas.microsoft.com/office/drawing/2014/main" val="20005"/>
                    </a:ext>
                  </a:extLst>
                </a:gridCol>
                <a:gridCol w="985913">
                  <a:extLst>
                    <a:ext uri="{9D8B030D-6E8A-4147-A177-3AD203B41FA5}">
                      <a16:colId xmlns:a16="http://schemas.microsoft.com/office/drawing/2014/main" val="20006"/>
                    </a:ext>
                  </a:extLst>
                </a:gridCol>
              </a:tblGrid>
              <a:tr h="370840">
                <a:tc gridSpan="7">
                  <a:txBody>
                    <a:bodyPr/>
                    <a:lstStyle/>
                    <a:p>
                      <a:pPr algn="l"/>
                      <a:r>
                        <a:rPr lang="en-GB" sz="1200" b="1" dirty="0">
                          <a:solidFill>
                            <a:srgbClr val="F8F8F8"/>
                          </a:solidFill>
                          <a:latin typeface="Trebuchet MS" panose="020B0603020202020204" pitchFamily="34" charset="0"/>
                        </a:rPr>
                        <a:t>Risk profiling output – emotional attitude to risk</a:t>
                      </a: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marL="36000" marR="36000">
                    <a:noFill/>
                  </a:tcPr>
                </a:tc>
                <a:extLst>
                  <a:ext uri="{0D108BD9-81ED-4DB2-BD59-A6C34878D82A}">
                    <a16:rowId xmlns:a16="http://schemas.microsoft.com/office/drawing/2014/main" val="10000"/>
                  </a:ext>
                </a:extLst>
              </a:tr>
              <a:tr h="370840">
                <a:tc>
                  <a:txBody>
                    <a:bodyPr/>
                    <a:lstStyle/>
                    <a:p>
                      <a:pPr algn="l"/>
                      <a:r>
                        <a:rPr lang="en-GB" sz="1200" b="0" dirty="0">
                          <a:solidFill>
                            <a:srgbClr val="F8F8F8"/>
                          </a:solidFill>
                          <a:latin typeface="Trebuchet MS" panose="020B0603020202020204" pitchFamily="34" charset="0"/>
                        </a:rPr>
                        <a:t>Best fit range</a:t>
                      </a:r>
                    </a:p>
                  </a:txBody>
                  <a:tcPr>
                    <a:solidFill>
                      <a:srgbClr val="FF0000"/>
                    </a:solidFill>
                  </a:tcPr>
                </a:tc>
                <a:tc>
                  <a:txBody>
                    <a:bodyPr/>
                    <a:lstStyle/>
                    <a:p>
                      <a:pPr algn="ctr"/>
                      <a:r>
                        <a:rPr lang="en-GB" sz="1200" b="0" dirty="0">
                          <a:solidFill>
                            <a:srgbClr val="F8F8F8"/>
                          </a:solidFill>
                          <a:latin typeface="Trebuchet MS" panose="020B0603020202020204" pitchFamily="34" charset="0"/>
                        </a:rPr>
                        <a:t>Zero tolerance</a:t>
                      </a:r>
                    </a:p>
                  </a:txBody>
                  <a:tcPr>
                    <a:noFill/>
                  </a:tcPr>
                </a:tc>
                <a:tc>
                  <a:txBody>
                    <a:bodyPr/>
                    <a:lstStyle/>
                    <a:p>
                      <a:pPr algn="ctr"/>
                      <a:r>
                        <a:rPr lang="en-GB" sz="1200" b="0" dirty="0">
                          <a:solidFill>
                            <a:srgbClr val="F8F8F8"/>
                          </a:solidFill>
                          <a:latin typeface="Trebuchet MS" panose="020B0603020202020204" pitchFamily="34" charset="0"/>
                        </a:rPr>
                        <a:t>Very low</a:t>
                      </a:r>
                    </a:p>
                  </a:txBody>
                  <a:tcPr>
                    <a:noFill/>
                  </a:tcPr>
                </a:tc>
                <a:tc>
                  <a:txBody>
                    <a:bodyPr/>
                    <a:lstStyle/>
                    <a:p>
                      <a:pPr algn="ctr"/>
                      <a:r>
                        <a:rPr lang="en-GB" sz="1200" b="0" dirty="0">
                          <a:solidFill>
                            <a:srgbClr val="F8F8F8"/>
                          </a:solidFill>
                          <a:latin typeface="Trebuchet MS" panose="020B0603020202020204" pitchFamily="34" charset="0"/>
                        </a:rPr>
                        <a:t>Low</a:t>
                      </a:r>
                    </a:p>
                  </a:txBody>
                  <a:tcPr>
                    <a:noFill/>
                  </a:tcPr>
                </a:tc>
                <a:tc>
                  <a:txBody>
                    <a:bodyPr/>
                    <a:lstStyle/>
                    <a:p>
                      <a:pPr algn="ctr"/>
                      <a:r>
                        <a:rPr lang="en-GB" sz="1200" b="0" dirty="0">
                          <a:solidFill>
                            <a:srgbClr val="F8F8F8"/>
                          </a:solidFill>
                          <a:latin typeface="Trebuchet MS" panose="020B0603020202020204" pitchFamily="34" charset="0"/>
                        </a:rPr>
                        <a:t>Medium</a:t>
                      </a:r>
                    </a:p>
                  </a:txBody>
                  <a:tcPr>
                    <a:noFill/>
                  </a:tcPr>
                </a:tc>
                <a:tc>
                  <a:txBody>
                    <a:bodyPr/>
                    <a:lstStyle/>
                    <a:p>
                      <a:pPr algn="ctr"/>
                      <a:r>
                        <a:rPr lang="en-GB" sz="1200" b="0" dirty="0">
                          <a:solidFill>
                            <a:srgbClr val="F8F8F8"/>
                          </a:solidFill>
                          <a:latin typeface="Trebuchet MS" panose="020B0603020202020204" pitchFamily="34" charset="0"/>
                        </a:rPr>
                        <a:t>Quite high</a:t>
                      </a:r>
                    </a:p>
                  </a:txBody>
                  <a:tcPr>
                    <a:noFill/>
                  </a:tcPr>
                </a:tc>
                <a:tc>
                  <a:txBody>
                    <a:bodyPr/>
                    <a:lstStyle/>
                    <a:p>
                      <a:pPr algn="ctr"/>
                      <a:r>
                        <a:rPr lang="en-GB" sz="1200" b="0" dirty="0">
                          <a:solidFill>
                            <a:srgbClr val="F8F8F8"/>
                          </a:solidFill>
                          <a:latin typeface="Trebuchet MS" panose="020B0603020202020204" pitchFamily="34" charset="0"/>
                        </a:rPr>
                        <a:t>High</a:t>
                      </a:r>
                    </a:p>
                  </a:txBody>
                  <a:tcPr marL="36000" marR="36000">
                    <a:noFill/>
                  </a:tcPr>
                </a:tc>
                <a:extLst>
                  <a:ext uri="{0D108BD9-81ED-4DB2-BD59-A6C34878D82A}">
                    <a16:rowId xmlns:a16="http://schemas.microsoft.com/office/drawing/2014/main" val="10001"/>
                  </a:ext>
                </a:extLst>
              </a:tr>
              <a:tr h="432000">
                <a:tc>
                  <a:txBody>
                    <a:bodyPr/>
                    <a:lstStyle/>
                    <a:p>
                      <a:pPr algn="l"/>
                      <a:r>
                        <a:rPr lang="en-GB" sz="1200" baseline="0" dirty="0">
                          <a:solidFill>
                            <a:srgbClr val="F8F8F8"/>
                          </a:solidFill>
                          <a:latin typeface="Trebuchet MS" panose="020B0603020202020204" pitchFamily="34" charset="0"/>
                        </a:rPr>
                        <a:t>Equity assets</a:t>
                      </a:r>
                    </a:p>
                  </a:txBody>
                  <a:tcPr anchor="ctr">
                    <a:noFill/>
                  </a:tcPr>
                </a:tc>
                <a:tc>
                  <a:txBody>
                    <a:bodyPr/>
                    <a:lstStyle/>
                    <a:p>
                      <a:pPr algn="ctr"/>
                      <a:r>
                        <a:rPr lang="en-GB" sz="1200" baseline="0" dirty="0">
                          <a:solidFill>
                            <a:srgbClr val="F8F8F8"/>
                          </a:solidFill>
                          <a:latin typeface="Trebuchet MS" panose="020B0603020202020204" pitchFamily="34" charset="0"/>
                        </a:rPr>
                        <a:t>0%</a:t>
                      </a:r>
                    </a:p>
                  </a:txBody>
                  <a:tcPr anchor="ctr">
                    <a:solidFill>
                      <a:srgbClr val="002060"/>
                    </a:solidFill>
                  </a:tcPr>
                </a:tc>
                <a:tc>
                  <a:txBody>
                    <a:bodyPr/>
                    <a:lstStyle/>
                    <a:p>
                      <a:pPr algn="ctr"/>
                      <a:r>
                        <a:rPr lang="en-GB" sz="1200" baseline="0" dirty="0">
                          <a:solidFill>
                            <a:srgbClr val="F8F8F8"/>
                          </a:solidFill>
                          <a:latin typeface="Trebuchet MS" panose="020B0603020202020204" pitchFamily="34" charset="0"/>
                        </a:rPr>
                        <a:t>20%</a:t>
                      </a:r>
                    </a:p>
                  </a:txBody>
                  <a:tcPr anchor="ctr">
                    <a:solidFill>
                      <a:srgbClr val="99CCFF"/>
                    </a:solidFill>
                  </a:tcPr>
                </a:tc>
                <a:tc>
                  <a:txBody>
                    <a:bodyPr/>
                    <a:lstStyle/>
                    <a:p>
                      <a:pPr algn="ctr"/>
                      <a:r>
                        <a:rPr lang="en-GB" sz="1200" baseline="0" dirty="0">
                          <a:solidFill>
                            <a:srgbClr val="F8F8F8"/>
                          </a:solidFill>
                          <a:latin typeface="Trebuchet MS" panose="020B0603020202020204" pitchFamily="34" charset="0"/>
                        </a:rPr>
                        <a:t>40%</a:t>
                      </a:r>
                    </a:p>
                  </a:txBody>
                  <a:tcPr anchor="ctr">
                    <a:solidFill>
                      <a:srgbClr val="006600"/>
                    </a:solidFill>
                  </a:tcPr>
                </a:tc>
                <a:tc>
                  <a:txBody>
                    <a:bodyPr/>
                    <a:lstStyle/>
                    <a:p>
                      <a:pPr algn="ctr"/>
                      <a:r>
                        <a:rPr lang="en-GB" sz="1200" baseline="0" dirty="0">
                          <a:solidFill>
                            <a:srgbClr val="F8F8F8"/>
                          </a:solidFill>
                          <a:latin typeface="Trebuchet MS" panose="020B0603020202020204" pitchFamily="34" charset="0"/>
                        </a:rPr>
                        <a:t>60%</a:t>
                      </a:r>
                    </a:p>
                  </a:txBody>
                  <a:tcPr anchor="ctr">
                    <a:solidFill>
                      <a:srgbClr val="FFC000"/>
                    </a:solidFill>
                  </a:tcPr>
                </a:tc>
                <a:tc>
                  <a:txBody>
                    <a:bodyPr/>
                    <a:lstStyle/>
                    <a:p>
                      <a:pPr algn="ctr"/>
                      <a:r>
                        <a:rPr lang="en-GB" sz="1200" baseline="0" dirty="0">
                          <a:solidFill>
                            <a:srgbClr val="F8F8F8"/>
                          </a:solidFill>
                          <a:latin typeface="Trebuchet MS" panose="020B0603020202020204" pitchFamily="34" charset="0"/>
                        </a:rPr>
                        <a:t>80%</a:t>
                      </a:r>
                    </a:p>
                  </a:txBody>
                  <a:tcPr anchor="ctr">
                    <a:solidFill>
                      <a:srgbClr val="D73819"/>
                    </a:solidFill>
                  </a:tcPr>
                </a:tc>
                <a:tc>
                  <a:txBody>
                    <a:bodyPr/>
                    <a:lstStyle/>
                    <a:p>
                      <a:pPr algn="ctr"/>
                      <a:r>
                        <a:rPr lang="en-GB" sz="1200" baseline="0" dirty="0">
                          <a:solidFill>
                            <a:srgbClr val="F8F8F8"/>
                          </a:solidFill>
                          <a:latin typeface="Trebuchet MS" panose="020B0603020202020204" pitchFamily="34" charset="0"/>
                        </a:rPr>
                        <a:t>100%</a:t>
                      </a:r>
                    </a:p>
                  </a:txBody>
                  <a:tcPr anchor="ctr">
                    <a:solidFill>
                      <a:srgbClr val="7A002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079247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79512" y="1628800"/>
            <a:ext cx="8712968" cy="2304256"/>
          </a:xfrm>
        </p:spPr>
        <p:txBody>
          <a:bodyPr/>
          <a:lstStyle/>
          <a:p>
            <a:r>
              <a:rPr lang="en-US" dirty="0">
                <a:solidFill>
                  <a:srgbClr val="F8F8F8"/>
                </a:solidFill>
              </a:rPr>
              <a:t>Partners/family members may have different risk tolerances.</a:t>
            </a:r>
          </a:p>
          <a:p>
            <a:r>
              <a:rPr lang="en-US" dirty="0">
                <a:solidFill>
                  <a:srgbClr val="F8F8F8"/>
                </a:solidFill>
              </a:rPr>
              <a:t>Your capacity for loss may be higher than your risk tolerance (and vice versa).</a:t>
            </a:r>
          </a:p>
          <a:p>
            <a:r>
              <a:rPr lang="en-US" dirty="0">
                <a:solidFill>
                  <a:srgbClr val="F8F8F8"/>
                </a:solidFill>
              </a:rPr>
              <a:t>Your need to take risk may be higher than your risk tolerance and risk capacity (and vice versa).</a:t>
            </a:r>
          </a:p>
          <a:p>
            <a:r>
              <a:rPr lang="en-US" dirty="0">
                <a:solidFill>
                  <a:srgbClr val="F8F8F8"/>
                </a:solidFill>
              </a:rPr>
              <a:t>Resolving these trade-offs:</a:t>
            </a:r>
          </a:p>
          <a:p>
            <a:pPr lvl="1"/>
            <a:r>
              <a:rPr lang="en-US" dirty="0">
                <a:solidFill>
                  <a:srgbClr val="F8F8F8"/>
                </a:solidFill>
              </a:rPr>
              <a:t>Through informed discussion aided by cash flow scenarios and stress testing.</a:t>
            </a:r>
          </a:p>
          <a:p>
            <a:pPr lvl="1"/>
            <a:r>
              <a:rPr lang="en-US" dirty="0">
                <a:solidFill>
                  <a:srgbClr val="F8F8F8"/>
                </a:solidFill>
              </a:rPr>
              <a:t>By fully understanding the likely characteristics of your portfolio.</a:t>
            </a:r>
          </a:p>
          <a:p>
            <a:pPr marL="179388" indent="-179388" eaLnBrk="1" hangingPunct="1">
              <a:lnSpc>
                <a:spcPts val="3000"/>
              </a:lnSpc>
              <a:buClr>
                <a:schemeClr val="tx1"/>
              </a:buClr>
              <a:buFont typeface="Arial" charset="0"/>
              <a:buNone/>
            </a:pPr>
            <a:endParaRPr lang="en-GB" sz="1800" b="1" dirty="0">
              <a:solidFill>
                <a:srgbClr val="0D0D0D"/>
              </a:solidFill>
              <a:latin typeface="Arial" charset="0"/>
              <a:cs typeface="Arial" charset="0"/>
            </a:endParaRPr>
          </a:p>
        </p:txBody>
      </p:sp>
      <p:sp>
        <p:nvSpPr>
          <p:cNvPr id="4" name="Slide Number Placeholder 3"/>
          <p:cNvSpPr>
            <a:spLocks noGrp="1"/>
          </p:cNvSpPr>
          <p:nvPr>
            <p:ph type="sldNum" sz="quarter" idx="12"/>
          </p:nvPr>
        </p:nvSpPr>
        <p:spPr>
          <a:xfrm>
            <a:off x="6938963" y="6215063"/>
            <a:ext cx="2133600" cy="365125"/>
          </a:xfrm>
        </p:spPr>
        <p:txBody>
          <a:bodyPr/>
          <a:lstStyle/>
          <a:p>
            <a:pPr>
              <a:defRPr/>
            </a:pPr>
            <a:endParaRPr lang="en-GB" dirty="0"/>
          </a:p>
          <a:p>
            <a:pPr>
              <a:defRPr/>
            </a:pPr>
            <a:endParaRPr lang="en-GB" dirty="0"/>
          </a:p>
          <a:p>
            <a:pPr>
              <a:defRPr/>
            </a:pPr>
            <a:endParaRPr lang="en-GB" dirty="0"/>
          </a:p>
          <a:p>
            <a:pPr>
              <a:defRPr/>
            </a:pPr>
            <a:fld id="{8A38CE01-9A5E-42D3-8485-50F5AAC14528}" type="slidenum">
              <a:rPr lang="en-GB">
                <a:solidFill>
                  <a:schemeClr val="tx1"/>
                </a:solidFill>
                <a:latin typeface="Arial" pitchFamily="34" charset="0"/>
                <a:cs typeface="Arial" pitchFamily="34" charset="0"/>
              </a:rPr>
              <a:pPr>
                <a:defRPr/>
              </a:pPr>
              <a:t>17</a:t>
            </a:fld>
            <a:endParaRPr lang="en-GB" dirty="0">
              <a:solidFill>
                <a:schemeClr val="tx1"/>
              </a:solidFill>
              <a:latin typeface="Arial" pitchFamily="34" charset="0"/>
              <a:cs typeface="Arial" pitchFamily="34" charset="0"/>
            </a:endParaRPr>
          </a:p>
        </p:txBody>
      </p:sp>
      <p:sp>
        <p:nvSpPr>
          <p:cNvPr id="6" name="Title 4"/>
          <p:cNvSpPr>
            <a:spLocks noGrp="1"/>
          </p:cNvSpPr>
          <p:nvPr>
            <p:ph type="title"/>
          </p:nvPr>
        </p:nvSpPr>
        <p:spPr>
          <a:xfrm>
            <a:off x="69850" y="188640"/>
            <a:ext cx="5500687" cy="868362"/>
          </a:xfrm>
        </p:spPr>
        <p:txBody>
          <a:bodyPr/>
          <a:lstStyle/>
          <a:p>
            <a:r>
              <a:rPr lang="en-GB" sz="4400" dirty="0">
                <a:solidFill>
                  <a:srgbClr val="F8F8F8"/>
                </a:solidFill>
              </a:rPr>
              <a:t>Your </a:t>
            </a:r>
            <a:r>
              <a:rPr lang="en-GB" sz="4400" dirty="0"/>
              <a:t>Risk Profile </a:t>
            </a:r>
            <a:r>
              <a:rPr lang="en-GB" dirty="0"/>
              <a:t>– resolving trade-offs</a:t>
            </a:r>
            <a:endParaRPr lang="en-GB" dirty="0">
              <a:solidFill>
                <a:srgbClr val="F8F8F8"/>
              </a:solidFill>
              <a:latin typeface="Trebuchet MS"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1347732"/>
              </p:ext>
            </p:extLst>
          </p:nvPr>
        </p:nvGraphicFramePr>
        <p:xfrm>
          <a:off x="467544" y="3908914"/>
          <a:ext cx="8064898" cy="2821128"/>
        </p:xfrm>
        <a:graphic>
          <a:graphicData uri="http://schemas.openxmlformats.org/drawingml/2006/table">
            <a:tbl>
              <a:tblPr firstRow="1" bandRow="1">
                <a:tableStyleId>{5C22544A-7EE6-4342-B048-85BDC9FD1C3A}</a:tableStyleId>
              </a:tblPr>
              <a:tblGrid>
                <a:gridCol w="2286154">
                  <a:extLst>
                    <a:ext uri="{9D8B030D-6E8A-4147-A177-3AD203B41FA5}">
                      <a16:colId xmlns:a16="http://schemas.microsoft.com/office/drawing/2014/main" val="20000"/>
                    </a:ext>
                  </a:extLst>
                </a:gridCol>
                <a:gridCol w="963124">
                  <a:extLst>
                    <a:ext uri="{9D8B030D-6E8A-4147-A177-3AD203B41FA5}">
                      <a16:colId xmlns:a16="http://schemas.microsoft.com/office/drawing/2014/main" val="20001"/>
                    </a:ext>
                  </a:extLst>
                </a:gridCol>
                <a:gridCol w="963124">
                  <a:extLst>
                    <a:ext uri="{9D8B030D-6E8A-4147-A177-3AD203B41FA5}">
                      <a16:colId xmlns:a16="http://schemas.microsoft.com/office/drawing/2014/main" val="20002"/>
                    </a:ext>
                  </a:extLst>
                </a:gridCol>
                <a:gridCol w="963124">
                  <a:extLst>
                    <a:ext uri="{9D8B030D-6E8A-4147-A177-3AD203B41FA5}">
                      <a16:colId xmlns:a16="http://schemas.microsoft.com/office/drawing/2014/main" val="20003"/>
                    </a:ext>
                  </a:extLst>
                </a:gridCol>
                <a:gridCol w="963124">
                  <a:extLst>
                    <a:ext uri="{9D8B030D-6E8A-4147-A177-3AD203B41FA5}">
                      <a16:colId xmlns:a16="http://schemas.microsoft.com/office/drawing/2014/main" val="20004"/>
                    </a:ext>
                  </a:extLst>
                </a:gridCol>
                <a:gridCol w="963124">
                  <a:extLst>
                    <a:ext uri="{9D8B030D-6E8A-4147-A177-3AD203B41FA5}">
                      <a16:colId xmlns:a16="http://schemas.microsoft.com/office/drawing/2014/main" val="20005"/>
                    </a:ext>
                  </a:extLst>
                </a:gridCol>
                <a:gridCol w="963124">
                  <a:extLst>
                    <a:ext uri="{9D8B030D-6E8A-4147-A177-3AD203B41FA5}">
                      <a16:colId xmlns:a16="http://schemas.microsoft.com/office/drawing/2014/main" val="20006"/>
                    </a:ext>
                  </a:extLst>
                </a:gridCol>
              </a:tblGrid>
              <a:tr h="346383">
                <a:tc gridSpan="7">
                  <a:txBody>
                    <a:bodyPr/>
                    <a:lstStyle/>
                    <a:p>
                      <a:pPr algn="l"/>
                      <a:r>
                        <a:rPr lang="en-GB" sz="1200" b="1" dirty="0">
                          <a:solidFill>
                            <a:srgbClr val="F8F8F8"/>
                          </a:solidFill>
                          <a:latin typeface="Trebuchet MS" panose="020B0603020202020204" pitchFamily="34" charset="0"/>
                        </a:rPr>
                        <a:t>Mapping</a:t>
                      </a:r>
                      <a:r>
                        <a:rPr lang="en-GB" sz="1200" b="1" baseline="0" dirty="0">
                          <a:solidFill>
                            <a:srgbClr val="F8F8F8"/>
                          </a:solidFill>
                          <a:latin typeface="Trebuchet MS" panose="020B0603020202020204" pitchFamily="34" charset="0"/>
                        </a:rPr>
                        <a:t> where you are today</a:t>
                      </a:r>
                      <a:endParaRPr lang="en-GB" sz="1200" b="1" dirty="0">
                        <a:solidFill>
                          <a:srgbClr val="F8F8F8"/>
                        </a:solidFill>
                        <a:latin typeface="Trebuchet MS" panose="020B0603020202020204" pitchFamily="34" charset="0"/>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a:noFill/>
                  </a:tcPr>
                </a:tc>
                <a:tc hMerge="1">
                  <a:txBody>
                    <a:bodyPr/>
                    <a:lstStyle/>
                    <a:p>
                      <a:pPr algn="ctr"/>
                      <a:endParaRPr lang="en-GB" sz="1200" b="0" dirty="0">
                        <a:solidFill>
                          <a:schemeClr val="tx1"/>
                        </a:solidFill>
                      </a:endParaRPr>
                    </a:p>
                  </a:txBody>
                  <a:tcPr marL="36000" marR="36000">
                    <a:noFill/>
                  </a:tcPr>
                </a:tc>
                <a:extLst>
                  <a:ext uri="{0D108BD9-81ED-4DB2-BD59-A6C34878D82A}">
                    <a16:rowId xmlns:a16="http://schemas.microsoft.com/office/drawing/2014/main" val="10000"/>
                  </a:ext>
                </a:extLst>
              </a:tr>
              <a:tr h="396519">
                <a:tc>
                  <a:txBody>
                    <a:bodyPr/>
                    <a:lstStyle/>
                    <a:p>
                      <a:pPr algn="l"/>
                      <a:r>
                        <a:rPr lang="en-GB" sz="1200" b="0" dirty="0">
                          <a:solidFill>
                            <a:srgbClr val="F8F8F8"/>
                          </a:solidFill>
                          <a:latin typeface="Trebuchet MS" panose="020B0603020202020204" pitchFamily="34" charset="0"/>
                        </a:rPr>
                        <a:t>Risk Profile score</a:t>
                      </a:r>
                    </a:p>
                  </a:txBody>
                  <a:tcPr anchor="ctr">
                    <a:solidFill>
                      <a:srgbClr val="FF0000"/>
                    </a:solidFill>
                  </a:tcPr>
                </a:tc>
                <a:tc>
                  <a:txBody>
                    <a:bodyPr/>
                    <a:lstStyle/>
                    <a:p>
                      <a:pPr algn="ctr"/>
                      <a:endParaRPr lang="en-GB" sz="1200" b="0" dirty="0">
                        <a:solidFill>
                          <a:srgbClr val="F8F8F8"/>
                        </a:solidFill>
                        <a:latin typeface="Trebuchet MS" panose="020B0603020202020204"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rgbClr val="F8F8F8"/>
                          </a:solidFill>
                          <a:latin typeface="Trebuchet MS" panose="020B0603020202020204" pitchFamily="34" charset="0"/>
                          <a:ea typeface="+mn-ea"/>
                          <a:cs typeface="+mn-cs"/>
                        </a:rPr>
                        <a:t>R: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rgbClr val="F8F8F8"/>
                          </a:solidFill>
                          <a:latin typeface="Trebuchet MS" panose="020B0603020202020204" pitchFamily="34" charset="0"/>
                          <a:ea typeface="+mn-ea"/>
                          <a:cs typeface="+mn-cs"/>
                        </a:rPr>
                        <a:t>Very Low</a:t>
                      </a:r>
                      <a:endParaRPr lang="en-GB" sz="1200" b="0" dirty="0">
                        <a:solidFill>
                          <a:srgbClr val="F8F8F8"/>
                        </a:solidFill>
                        <a:latin typeface="Trebuchet MS" panose="020B0603020202020204" pitchFamily="34" charset="0"/>
                      </a:endParaRPr>
                    </a:p>
                  </a:txBody>
                  <a:tcPr anchor="ctr">
                    <a:solidFill>
                      <a:srgbClr val="FF0000"/>
                    </a:solidFill>
                  </a:tcPr>
                </a:tc>
                <a:tc>
                  <a:txBody>
                    <a:bodyPr/>
                    <a:lstStyle/>
                    <a:p>
                      <a:pPr marL="0" algn="ctr" defTabSz="914400" rtl="0" eaLnBrk="1" latinLnBrk="0" hangingPunct="1"/>
                      <a:endParaRPr lang="en-GB" sz="1200" kern="1200" baseline="0" dirty="0">
                        <a:solidFill>
                          <a:srgbClr val="F8F8F8"/>
                        </a:solidFill>
                        <a:latin typeface="Trebuchet MS" panose="020B0603020202020204" pitchFamily="34" charset="0"/>
                        <a:ea typeface="+mn-ea"/>
                        <a:cs typeface="+mn-cs"/>
                      </a:endParaRPr>
                    </a:p>
                  </a:txBody>
                  <a:tcPr anchor="ctr">
                    <a:solidFill>
                      <a:schemeClr val="accent1">
                        <a:lumMod val="40000"/>
                        <a:lumOff val="60000"/>
                      </a:schemeClr>
                    </a:solidFill>
                  </a:tcPr>
                </a:tc>
                <a:tc>
                  <a:txBody>
                    <a:bodyPr/>
                    <a:lstStyle/>
                    <a:p>
                      <a:pPr algn="ctr"/>
                      <a:r>
                        <a:rPr lang="en-GB" sz="1200" b="0" dirty="0">
                          <a:solidFill>
                            <a:srgbClr val="F8F8F8"/>
                          </a:solidFill>
                          <a:latin typeface="Trebuchet MS" panose="020B0603020202020204" pitchFamily="34" charset="0"/>
                        </a:rPr>
                        <a:t>C:</a:t>
                      </a:r>
                    </a:p>
                    <a:p>
                      <a:pPr algn="ctr"/>
                      <a:r>
                        <a:rPr lang="en-GB" sz="1200" b="0" dirty="0">
                          <a:solidFill>
                            <a:srgbClr val="F8F8F8"/>
                          </a:solidFill>
                          <a:latin typeface="Trebuchet MS" panose="020B0603020202020204" pitchFamily="34" charset="0"/>
                        </a:rPr>
                        <a:t>Medium</a:t>
                      </a:r>
                    </a:p>
                  </a:txBody>
                  <a:tcPr anchor="ctr">
                    <a:solidFill>
                      <a:srgbClr val="FF0000"/>
                    </a:solidFill>
                  </a:tcPr>
                </a:tc>
                <a:tc>
                  <a:txBody>
                    <a:bodyPr/>
                    <a:lstStyle/>
                    <a:p>
                      <a:pPr algn="ctr"/>
                      <a:endParaRPr lang="en-GB" sz="1200" b="0" dirty="0">
                        <a:solidFill>
                          <a:srgbClr val="F8F8F8"/>
                        </a:solidFill>
                        <a:latin typeface="Trebuchet MS" panose="020B0603020202020204" pitchFamily="34" charset="0"/>
                      </a:endParaRPr>
                    </a:p>
                  </a:txBody>
                  <a:tcPr anchor="ctr">
                    <a:noFill/>
                  </a:tcPr>
                </a:tc>
                <a:tc>
                  <a:txBody>
                    <a:bodyPr/>
                    <a:lstStyle/>
                    <a:p>
                      <a:pPr algn="ctr"/>
                      <a:endParaRPr lang="en-GB" sz="1200" b="0" dirty="0">
                        <a:solidFill>
                          <a:schemeClr val="tx1"/>
                        </a:solidFill>
                        <a:latin typeface="Trebuchet MS" panose="020B0603020202020204" pitchFamily="34" charset="0"/>
                      </a:endParaRPr>
                    </a:p>
                  </a:txBody>
                  <a:tcPr marL="36000" marR="36000" anchor="ctr">
                    <a:noFill/>
                  </a:tcPr>
                </a:tc>
                <a:extLst>
                  <a:ext uri="{0D108BD9-81ED-4DB2-BD59-A6C34878D82A}">
                    <a16:rowId xmlns:a16="http://schemas.microsoft.com/office/drawing/2014/main" val="10001"/>
                  </a:ext>
                </a:extLst>
              </a:tr>
              <a:tr h="403509">
                <a:tc>
                  <a:txBody>
                    <a:bodyPr/>
                    <a:lstStyle/>
                    <a:p>
                      <a:pPr algn="l"/>
                      <a:r>
                        <a:rPr lang="en-GB" sz="1200" baseline="0" dirty="0">
                          <a:solidFill>
                            <a:srgbClr val="F8F8F8"/>
                          </a:solidFill>
                          <a:latin typeface="Trebuchet MS" panose="020B0603020202020204" pitchFamily="34" charset="0"/>
                        </a:rPr>
                        <a:t>‘Equity’ assets</a:t>
                      </a:r>
                    </a:p>
                  </a:txBody>
                  <a:tcPr anchor="ctr">
                    <a:noFill/>
                  </a:tcPr>
                </a:tc>
                <a:tc>
                  <a:txBody>
                    <a:bodyPr/>
                    <a:lstStyle/>
                    <a:p>
                      <a:pPr algn="ctr"/>
                      <a:r>
                        <a:rPr lang="en-GB" sz="1200" b="1" baseline="0" dirty="0">
                          <a:solidFill>
                            <a:srgbClr val="F8F8F8"/>
                          </a:solidFill>
                          <a:latin typeface="Trebuchet MS" panose="020B0603020202020204" pitchFamily="34" charset="0"/>
                        </a:rPr>
                        <a:t>0%</a:t>
                      </a:r>
                    </a:p>
                  </a:txBody>
                  <a:tcPr anchor="ctr">
                    <a:solidFill>
                      <a:srgbClr val="002060"/>
                    </a:solidFill>
                  </a:tcPr>
                </a:tc>
                <a:tc>
                  <a:txBody>
                    <a:bodyPr/>
                    <a:lstStyle/>
                    <a:p>
                      <a:pPr algn="ctr"/>
                      <a:r>
                        <a:rPr lang="en-GB" sz="1200" b="1" baseline="0" dirty="0">
                          <a:solidFill>
                            <a:srgbClr val="F8F8F8"/>
                          </a:solidFill>
                          <a:latin typeface="Trebuchet MS" panose="020B0603020202020204" pitchFamily="34" charset="0"/>
                        </a:rPr>
                        <a:t>20%</a:t>
                      </a:r>
                    </a:p>
                  </a:txBody>
                  <a:tcPr anchor="ctr">
                    <a:solidFill>
                      <a:srgbClr val="99CCFF"/>
                    </a:solidFill>
                  </a:tcPr>
                </a:tc>
                <a:tc>
                  <a:txBody>
                    <a:bodyPr/>
                    <a:lstStyle/>
                    <a:p>
                      <a:pPr algn="ctr"/>
                      <a:r>
                        <a:rPr lang="en-GB" sz="1200" b="1" baseline="0" dirty="0">
                          <a:solidFill>
                            <a:srgbClr val="F8F8F8"/>
                          </a:solidFill>
                          <a:latin typeface="Trebuchet MS" panose="020B0603020202020204" pitchFamily="34" charset="0"/>
                        </a:rPr>
                        <a:t>40%</a:t>
                      </a:r>
                    </a:p>
                  </a:txBody>
                  <a:tcPr anchor="ctr">
                    <a:solidFill>
                      <a:srgbClr val="006600"/>
                    </a:solidFill>
                  </a:tcPr>
                </a:tc>
                <a:tc>
                  <a:txBody>
                    <a:bodyPr/>
                    <a:lstStyle/>
                    <a:p>
                      <a:pPr algn="ctr"/>
                      <a:r>
                        <a:rPr lang="en-GB" sz="1200" b="1" baseline="0" dirty="0">
                          <a:solidFill>
                            <a:srgbClr val="F8F8F8"/>
                          </a:solidFill>
                          <a:latin typeface="Trebuchet MS" panose="020B0603020202020204" pitchFamily="34" charset="0"/>
                        </a:rPr>
                        <a:t>60%</a:t>
                      </a:r>
                    </a:p>
                  </a:txBody>
                  <a:tcPr anchor="ctr">
                    <a:solidFill>
                      <a:srgbClr val="FFC000"/>
                    </a:solidFill>
                  </a:tcPr>
                </a:tc>
                <a:tc>
                  <a:txBody>
                    <a:bodyPr/>
                    <a:lstStyle/>
                    <a:p>
                      <a:pPr algn="ctr"/>
                      <a:r>
                        <a:rPr lang="en-GB" sz="1200" b="1" baseline="0" dirty="0">
                          <a:solidFill>
                            <a:srgbClr val="F8F8F8"/>
                          </a:solidFill>
                          <a:latin typeface="Trebuchet MS" panose="020B0603020202020204" pitchFamily="34" charset="0"/>
                        </a:rPr>
                        <a:t>80%</a:t>
                      </a:r>
                    </a:p>
                  </a:txBody>
                  <a:tcPr anchor="ctr">
                    <a:solidFill>
                      <a:srgbClr val="D73819"/>
                    </a:solidFill>
                  </a:tcPr>
                </a:tc>
                <a:tc>
                  <a:txBody>
                    <a:bodyPr/>
                    <a:lstStyle/>
                    <a:p>
                      <a:pPr algn="ctr"/>
                      <a:r>
                        <a:rPr lang="en-GB" sz="1200" b="1" baseline="0" dirty="0">
                          <a:solidFill>
                            <a:srgbClr val="F8F8F8"/>
                          </a:solidFill>
                          <a:latin typeface="Trebuchet MS" panose="020B0603020202020204" pitchFamily="34" charset="0"/>
                        </a:rPr>
                        <a:t>100%</a:t>
                      </a:r>
                    </a:p>
                  </a:txBody>
                  <a:tcPr anchor="ctr">
                    <a:solidFill>
                      <a:srgbClr val="7A0029"/>
                    </a:solidFill>
                  </a:tcPr>
                </a:tc>
                <a:extLst>
                  <a:ext uri="{0D108BD9-81ED-4DB2-BD59-A6C34878D82A}">
                    <a16:rowId xmlns:a16="http://schemas.microsoft.com/office/drawing/2014/main" val="10002"/>
                  </a:ext>
                </a:extLst>
              </a:tr>
              <a:tr h="403509">
                <a:tc>
                  <a:txBody>
                    <a:bodyPr/>
                    <a:lstStyle/>
                    <a:p>
                      <a:pPr algn="l"/>
                      <a:r>
                        <a:rPr lang="en-GB" sz="1200" baseline="0" dirty="0">
                          <a:solidFill>
                            <a:srgbClr val="F8F8F8"/>
                          </a:solidFill>
                          <a:latin typeface="Trebuchet MS" panose="020B0603020202020204" pitchFamily="34" charset="0"/>
                        </a:rPr>
                        <a:t>Risk capacity</a:t>
                      </a:r>
                    </a:p>
                  </a:txBody>
                  <a:tcPr anchor="ctr">
                    <a:solidFill>
                      <a:schemeClr val="accent3">
                        <a:lumMod val="75000"/>
                      </a:schemeClr>
                    </a:solidFill>
                  </a:tcPr>
                </a:tc>
                <a:tc>
                  <a:txBody>
                    <a:bodyPr/>
                    <a:lstStyle/>
                    <a:p>
                      <a:pPr algn="ctr"/>
                      <a:endParaRPr lang="en-GB" sz="1200" baseline="0" dirty="0">
                        <a:solidFill>
                          <a:srgbClr val="F8F8F8"/>
                        </a:solidFill>
                        <a:latin typeface="Trebuchet MS" panose="020B0603020202020204"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dirty="0">
                          <a:solidFill>
                            <a:srgbClr val="F8F8F8"/>
                          </a:solidFill>
                          <a:latin typeface="Trebuchet MS" panose="020B0603020202020204" pitchFamily="34" charset="0"/>
                        </a:rPr>
                        <a:t>~%</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dirty="0">
                          <a:solidFill>
                            <a:srgbClr val="F8F8F8"/>
                          </a:solidFill>
                          <a:latin typeface="Trebuchet MS" panose="020B0603020202020204" pitchFamily="34" charset="0"/>
                        </a:rPr>
                        <a:t>~-35%</a:t>
                      </a:r>
                      <a:endParaRPr lang="en-GB" sz="1200" kern="1200" baseline="0" dirty="0">
                        <a:solidFill>
                          <a:srgbClr val="F8F8F8"/>
                        </a:solidFill>
                        <a:latin typeface="Trebuchet MS" panose="020B0603020202020204" pitchFamily="34" charset="0"/>
                        <a:ea typeface="+mn-ea"/>
                        <a:cs typeface="+mn-cs"/>
                      </a:endParaRPr>
                    </a:p>
                  </a:txBody>
                  <a:tcPr anchor="ct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F8F8F8"/>
                        </a:solidFill>
                        <a:latin typeface="Trebuchet MS" panose="020B0603020202020204" pitchFamily="34" charset="0"/>
                      </a:endParaRPr>
                    </a:p>
                  </a:txBody>
                  <a:tcPr anchor="ctr">
                    <a:solidFill>
                      <a:schemeClr val="tx2"/>
                    </a:solidFill>
                  </a:tcPr>
                </a:tc>
                <a:tc>
                  <a:txBody>
                    <a:bodyPr/>
                    <a:lstStyle/>
                    <a:p>
                      <a:pPr algn="ctr"/>
                      <a:endParaRPr lang="en-GB" sz="1200" baseline="0" dirty="0">
                        <a:solidFill>
                          <a:srgbClr val="F8F8F8"/>
                        </a:solidFill>
                        <a:latin typeface="Trebuchet MS" panose="020B0603020202020204" pitchFamily="34" charset="0"/>
                      </a:endParaRPr>
                    </a:p>
                  </a:txBody>
                  <a:tcPr anchor="ctr">
                    <a:noFill/>
                  </a:tcPr>
                </a:tc>
                <a:tc>
                  <a:txBody>
                    <a:bodyPr/>
                    <a:lstStyle/>
                    <a:p>
                      <a:pPr algn="ctr"/>
                      <a:endParaRPr lang="en-GB" sz="1200" baseline="0" dirty="0">
                        <a:solidFill>
                          <a:schemeClr val="tx1"/>
                        </a:solidFill>
                        <a:latin typeface="Trebuchet MS" panose="020B0603020202020204" pitchFamily="34" charset="0"/>
                      </a:endParaRPr>
                    </a:p>
                  </a:txBody>
                  <a:tcPr anchor="ctr">
                    <a:noFill/>
                  </a:tcPr>
                </a:tc>
                <a:extLst>
                  <a:ext uri="{0D108BD9-81ED-4DB2-BD59-A6C34878D82A}">
                    <a16:rowId xmlns:a16="http://schemas.microsoft.com/office/drawing/2014/main" val="10003"/>
                  </a:ext>
                </a:extLst>
              </a:tr>
              <a:tr h="403509">
                <a:tc>
                  <a:txBody>
                    <a:bodyPr/>
                    <a:lstStyle/>
                    <a:p>
                      <a:pPr algn="l"/>
                      <a:r>
                        <a:rPr lang="en-GB" sz="1200" baseline="0" dirty="0">
                          <a:solidFill>
                            <a:srgbClr val="F8F8F8"/>
                          </a:solidFill>
                          <a:latin typeface="Trebuchet MS" panose="020B0603020202020204" pitchFamily="34" charset="0"/>
                        </a:rPr>
                        <a:t>Risk need</a:t>
                      </a:r>
                    </a:p>
                  </a:txBody>
                  <a:tcPr anchor="ctr">
                    <a:solidFill>
                      <a:schemeClr val="accent1">
                        <a:lumMod val="75000"/>
                      </a:schemeClr>
                    </a:solidFill>
                  </a:tcPr>
                </a:tc>
                <a:tc>
                  <a:txBody>
                    <a:bodyPr/>
                    <a:lstStyle/>
                    <a:p>
                      <a:pPr algn="ctr"/>
                      <a:endParaRPr lang="en-GB" sz="1200" baseline="0" dirty="0">
                        <a:solidFill>
                          <a:srgbClr val="F8F8F8"/>
                        </a:solidFill>
                        <a:latin typeface="Trebuchet MS" panose="020B0603020202020204" pitchFamily="34" charset="0"/>
                      </a:endParaRPr>
                    </a:p>
                  </a:txBody>
                  <a:tcPr anchor="ctr">
                    <a:noFill/>
                  </a:tcPr>
                </a:tc>
                <a:tc>
                  <a:txBody>
                    <a:bodyPr/>
                    <a:lstStyle/>
                    <a:p>
                      <a:pPr algn="ctr"/>
                      <a:endParaRPr lang="en-GB" sz="1200" baseline="0" dirty="0">
                        <a:solidFill>
                          <a:srgbClr val="F8F8F8"/>
                        </a:solidFill>
                        <a:latin typeface="Trebuchet MS" panose="020B0603020202020204" pitchFamily="34" charset="0"/>
                      </a:endParaRPr>
                    </a:p>
                  </a:txBody>
                  <a:tcPr anchor="ctr">
                    <a:solidFill>
                      <a:schemeClr val="tx2"/>
                    </a:solidFill>
                  </a:tcPr>
                </a:tc>
                <a:tc>
                  <a:txBody>
                    <a:bodyPr/>
                    <a:lstStyle/>
                    <a:p>
                      <a:pPr algn="ctr"/>
                      <a:endParaRPr lang="en-GB" sz="1200" baseline="0" dirty="0">
                        <a:solidFill>
                          <a:srgbClr val="F8F8F8"/>
                        </a:solidFill>
                        <a:latin typeface="Trebuchet MS" panose="020B0603020202020204" pitchFamily="34" charset="0"/>
                      </a:endParaRPr>
                    </a:p>
                  </a:txBody>
                  <a:tcPr anchor="ctr">
                    <a:solidFill>
                      <a:schemeClr val="tx2"/>
                    </a:solidFill>
                  </a:tcPr>
                </a:tc>
                <a:tc>
                  <a:txBody>
                    <a:bodyPr/>
                    <a:lstStyle/>
                    <a:p>
                      <a:pPr algn="ctr"/>
                      <a:r>
                        <a:rPr lang="en-GB" sz="1200" baseline="0" dirty="0">
                          <a:solidFill>
                            <a:srgbClr val="F8F8F8"/>
                          </a:solidFill>
                          <a:latin typeface="Trebuchet MS" panose="020B0603020202020204" pitchFamily="34" charset="0"/>
                        </a:rPr>
                        <a:t>5%</a:t>
                      </a:r>
                    </a:p>
                  </a:txBody>
                  <a:tcPr anchor="ctr">
                    <a:solidFill>
                      <a:schemeClr val="tx2">
                        <a:lumMod val="50000"/>
                      </a:schemeClr>
                    </a:solidFill>
                  </a:tcPr>
                </a:tc>
                <a:tc>
                  <a:txBody>
                    <a:bodyPr/>
                    <a:lstStyle/>
                    <a:p>
                      <a:pPr algn="ctr"/>
                      <a:endParaRPr lang="en-GB" sz="1200" baseline="0" dirty="0">
                        <a:solidFill>
                          <a:srgbClr val="F8F8F8"/>
                        </a:solidFill>
                        <a:latin typeface="Trebuchet MS" panose="020B0603020202020204" pitchFamily="34" charset="0"/>
                      </a:endParaRPr>
                    </a:p>
                  </a:txBody>
                  <a:tcPr anchor="ctr">
                    <a:noFill/>
                  </a:tcPr>
                </a:tc>
                <a:tc>
                  <a:txBody>
                    <a:bodyPr/>
                    <a:lstStyle/>
                    <a:p>
                      <a:pPr algn="ctr"/>
                      <a:endParaRPr lang="en-GB" sz="1200" baseline="0" dirty="0">
                        <a:solidFill>
                          <a:srgbClr val="FF0000"/>
                        </a:solidFill>
                        <a:latin typeface="Trebuchet MS" panose="020B0603020202020204" pitchFamily="34" charset="0"/>
                      </a:endParaRPr>
                    </a:p>
                  </a:txBody>
                  <a:tcPr anchor="ctr">
                    <a:noFill/>
                  </a:tcPr>
                </a:tc>
                <a:extLst>
                  <a:ext uri="{0D108BD9-81ED-4DB2-BD59-A6C34878D82A}">
                    <a16:rowId xmlns:a16="http://schemas.microsoft.com/office/drawing/2014/main" val="10004"/>
                  </a:ext>
                </a:extLst>
              </a:tr>
              <a:tr h="403509">
                <a:tc>
                  <a:txBody>
                    <a:bodyPr/>
                    <a:lstStyle/>
                    <a:p>
                      <a:pPr algn="l"/>
                      <a:r>
                        <a:rPr lang="en-GB" sz="1200" baseline="0" dirty="0">
                          <a:solidFill>
                            <a:srgbClr val="F8F8F8"/>
                          </a:solidFill>
                          <a:latin typeface="Trebuchet MS" panose="020B0603020202020204" pitchFamily="34" charset="0"/>
                        </a:rPr>
                        <a:t>Current portfolio</a:t>
                      </a:r>
                    </a:p>
                  </a:txBody>
                  <a:tcPr anchor="ctr">
                    <a:solidFill>
                      <a:schemeClr val="tx1">
                        <a:lumMod val="75000"/>
                        <a:lumOff val="25000"/>
                      </a:schemeClr>
                    </a:solidFill>
                  </a:tcPr>
                </a:tc>
                <a:tc>
                  <a:txBody>
                    <a:bodyPr/>
                    <a:lstStyle/>
                    <a:p>
                      <a:pPr algn="ctr"/>
                      <a:endParaRPr lang="en-GB" sz="1200" baseline="0" dirty="0">
                        <a:solidFill>
                          <a:srgbClr val="F8F8F8"/>
                        </a:solidFill>
                        <a:latin typeface="Trebuchet MS" panose="020B0603020202020204" pitchFamily="34" charset="0"/>
                      </a:endParaRPr>
                    </a:p>
                  </a:txBody>
                  <a:tcPr anchor="ctr">
                    <a:noFill/>
                  </a:tcPr>
                </a:tc>
                <a:tc>
                  <a:txBody>
                    <a:bodyPr/>
                    <a:lstStyle/>
                    <a:p>
                      <a:pPr algn="ctr"/>
                      <a:endParaRPr lang="en-GB" sz="1200" baseline="0" dirty="0">
                        <a:solidFill>
                          <a:srgbClr val="F8F8F8"/>
                        </a:solidFill>
                        <a:latin typeface="Trebuchet MS" panose="020B0603020202020204" pitchFamily="34" charset="0"/>
                      </a:endParaRPr>
                    </a:p>
                  </a:txBody>
                  <a:tcPr anchor="ctr">
                    <a:noFill/>
                  </a:tcPr>
                </a:tc>
                <a:tc>
                  <a:txBody>
                    <a:bodyPr/>
                    <a:lstStyle/>
                    <a:p>
                      <a:pPr algn="ctr"/>
                      <a:endParaRPr lang="en-GB" sz="1200" baseline="0" dirty="0">
                        <a:solidFill>
                          <a:srgbClr val="F8F8F8"/>
                        </a:solidFill>
                        <a:latin typeface="Trebuchet MS" panose="020B0603020202020204" pitchFamily="34" charset="0"/>
                      </a:endParaRPr>
                    </a:p>
                  </a:txBody>
                  <a:tcPr anchor="ctr">
                    <a:noFill/>
                  </a:tcPr>
                </a:tc>
                <a:tc>
                  <a:txBody>
                    <a:bodyPr/>
                    <a:lstStyle/>
                    <a:p>
                      <a:pPr algn="ctr"/>
                      <a:endParaRPr lang="en-GB" sz="1200" baseline="0" dirty="0">
                        <a:solidFill>
                          <a:srgbClr val="F8F8F8"/>
                        </a:solidFill>
                        <a:latin typeface="Trebuchet MS" panose="020B0603020202020204" pitchFamily="34" charset="0"/>
                      </a:endParaRPr>
                    </a:p>
                  </a:txBody>
                  <a:tcPr anchor="ctr">
                    <a:noFill/>
                  </a:tcPr>
                </a:tc>
                <a:tc>
                  <a:txBody>
                    <a:bodyPr/>
                    <a:lstStyle/>
                    <a:p>
                      <a:pPr algn="ctr"/>
                      <a:r>
                        <a:rPr lang="en-GB" sz="1200" baseline="0" dirty="0">
                          <a:solidFill>
                            <a:srgbClr val="F8F8F8"/>
                          </a:solidFill>
                          <a:latin typeface="Trebuchet MS" panose="020B0603020202020204" pitchFamily="34" charset="0"/>
                        </a:rPr>
                        <a:t>92% equity</a:t>
                      </a:r>
                    </a:p>
                  </a:txBody>
                  <a:tcPr marL="0" marR="0" marT="0" marB="0" anchor="ctr">
                    <a:solidFill>
                      <a:schemeClr val="tx1">
                        <a:lumMod val="75000"/>
                        <a:lumOff val="25000"/>
                      </a:schemeClr>
                    </a:solidFill>
                  </a:tcPr>
                </a:tc>
                <a:tc>
                  <a:txBody>
                    <a:bodyPr/>
                    <a:lstStyle/>
                    <a:p>
                      <a:pPr algn="ctr"/>
                      <a:endParaRPr lang="en-GB" sz="1200" baseline="0" dirty="0">
                        <a:solidFill>
                          <a:srgbClr val="FF0000"/>
                        </a:solidFill>
                        <a:latin typeface="Trebuchet MS" panose="020B0603020202020204" pitchFamily="34" charset="0"/>
                      </a:endParaRPr>
                    </a:p>
                  </a:txBody>
                  <a:tcPr anchor="ctr">
                    <a:noFill/>
                  </a:tcPr>
                </a:tc>
                <a:extLst>
                  <a:ext uri="{0D108BD9-81ED-4DB2-BD59-A6C34878D82A}">
                    <a16:rowId xmlns:a16="http://schemas.microsoft.com/office/drawing/2014/main" val="10005"/>
                  </a:ext>
                </a:extLst>
              </a:tr>
              <a:tr h="403509">
                <a:tc>
                  <a:txBody>
                    <a:bodyPr/>
                    <a:lstStyle/>
                    <a:p>
                      <a:pPr algn="l"/>
                      <a:r>
                        <a:rPr lang="en-GB" sz="1200" b="1" baseline="0" dirty="0">
                          <a:solidFill>
                            <a:srgbClr val="F8F8F8"/>
                          </a:solidFill>
                          <a:latin typeface="Trebuchet MS" panose="020B0603020202020204" pitchFamily="34" charset="0"/>
                        </a:rPr>
                        <a:t>Recommended Risk Profile</a:t>
                      </a:r>
                    </a:p>
                  </a:txBody>
                  <a:tcPr anchor="ctr">
                    <a:solidFill>
                      <a:srgbClr val="FFC000"/>
                    </a:solidFill>
                  </a:tcPr>
                </a:tc>
                <a:tc>
                  <a:txBody>
                    <a:bodyPr/>
                    <a:lstStyle/>
                    <a:p>
                      <a:pPr algn="ctr"/>
                      <a:endParaRPr lang="en-GB" sz="1200" baseline="0" dirty="0">
                        <a:solidFill>
                          <a:srgbClr val="F8F8F8"/>
                        </a:solidFill>
                        <a:latin typeface="Trebuchet MS" panose="020B0603020202020204" pitchFamily="34" charset="0"/>
                      </a:endParaRPr>
                    </a:p>
                  </a:txBody>
                  <a:tcPr anchor="ctr">
                    <a:noFill/>
                  </a:tcPr>
                </a:tc>
                <a:tc>
                  <a:txBody>
                    <a:bodyPr/>
                    <a:lstStyle/>
                    <a:p>
                      <a:pPr algn="ctr"/>
                      <a:endParaRPr lang="en-GB" sz="1200" b="1" baseline="0" dirty="0">
                        <a:solidFill>
                          <a:srgbClr val="F8F8F8"/>
                        </a:solidFill>
                        <a:latin typeface="Trebuchet MS" panose="020B0603020202020204" pitchFamily="34" charset="0"/>
                      </a:endParaRPr>
                    </a:p>
                  </a:txBody>
                  <a:tcPr anchor="ctr">
                    <a:solidFill>
                      <a:schemeClr val="tx2"/>
                    </a:solidFill>
                  </a:tcPr>
                </a:tc>
                <a:tc>
                  <a:txBody>
                    <a:bodyPr/>
                    <a:lstStyle/>
                    <a:p>
                      <a:pPr algn="ctr"/>
                      <a:endParaRPr lang="en-GB" sz="1200" baseline="0" dirty="0">
                        <a:solidFill>
                          <a:srgbClr val="F8F8F8"/>
                        </a:solidFill>
                        <a:latin typeface="Trebuchet MS" panose="020B0603020202020204" pitchFamily="34" charset="0"/>
                      </a:endParaRPr>
                    </a:p>
                  </a:txBody>
                  <a:tcPr marL="0" marR="0" anchor="ctr">
                    <a:solidFill>
                      <a:schemeClr val="tx2"/>
                    </a:solidFill>
                  </a:tcPr>
                </a:tc>
                <a:tc>
                  <a:txBody>
                    <a:bodyPr/>
                    <a:lstStyle/>
                    <a:p>
                      <a:pPr algn="ctr"/>
                      <a:r>
                        <a:rPr lang="en-GB" sz="1200" b="1" baseline="0" dirty="0">
                          <a:solidFill>
                            <a:srgbClr val="F8F8F8"/>
                          </a:solidFill>
                          <a:latin typeface="Trebuchet MS" panose="020B0603020202020204" pitchFamily="34" charset="0"/>
                        </a:rPr>
                        <a:t>60%</a:t>
                      </a:r>
                    </a:p>
                  </a:txBody>
                  <a:tcPr marL="0" marR="0" anchor="ctr">
                    <a:solidFill>
                      <a:srgbClr val="FFC000"/>
                    </a:solidFill>
                  </a:tcPr>
                </a:tc>
                <a:tc>
                  <a:txBody>
                    <a:bodyPr/>
                    <a:lstStyle/>
                    <a:p>
                      <a:pPr algn="ctr"/>
                      <a:endParaRPr lang="en-GB" sz="1200" baseline="0" dirty="0">
                        <a:solidFill>
                          <a:srgbClr val="F8F8F8"/>
                        </a:solidFill>
                        <a:latin typeface="Trebuchet MS" panose="020B0603020202020204" pitchFamily="34" charset="0"/>
                      </a:endParaRPr>
                    </a:p>
                  </a:txBody>
                  <a:tcPr anchor="ctr">
                    <a:noFill/>
                  </a:tcPr>
                </a:tc>
                <a:tc>
                  <a:txBody>
                    <a:bodyPr/>
                    <a:lstStyle/>
                    <a:p>
                      <a:pPr algn="ctr"/>
                      <a:endParaRPr lang="en-GB" sz="1200" baseline="0" dirty="0">
                        <a:solidFill>
                          <a:srgbClr val="FF0000"/>
                        </a:solidFill>
                        <a:latin typeface="Trebuchet MS" panose="020B0603020202020204" pitchFamily="34" charset="0"/>
                      </a:endParaRPr>
                    </a:p>
                  </a:txBody>
                  <a:tcPr anchor="c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079247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txBox="1">
            <a:spLocks noGrp="1"/>
          </p:cNvSpPr>
          <p:nvPr/>
        </p:nvSpPr>
        <p:spPr>
          <a:xfrm>
            <a:off x="6938963" y="6215063"/>
            <a:ext cx="2133600" cy="365125"/>
          </a:xfrm>
          <a:prstGeom prst="rect">
            <a:avLst/>
          </a:prstGeom>
          <a:noFill/>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fld id="{0EF465F3-18F0-4B95-89D3-D2B0640A3C2B}" type="slidenum">
              <a:rPr lang="en-GB" sz="1200">
                <a:latin typeface="Arial" pitchFamily="34" charset="0"/>
                <a:cs typeface="Arial" pitchFamily="34" charset="0"/>
              </a:rPr>
              <a:pPr algn="r">
                <a:defRPr/>
              </a:pPr>
              <a:t>18</a:t>
            </a:fld>
            <a:endParaRPr lang="en-GB" sz="1200" dirty="0">
              <a:latin typeface="Arial" pitchFamily="34" charset="0"/>
              <a:cs typeface="Arial" pitchFamily="34" charset="0"/>
            </a:endParaRPr>
          </a:p>
        </p:txBody>
      </p:sp>
      <p:sp>
        <p:nvSpPr>
          <p:cNvPr id="7172" name="Rectangle 4"/>
          <p:cNvSpPr>
            <a:spLocks noChangeArrowheads="1"/>
          </p:cNvSpPr>
          <p:nvPr/>
        </p:nvSpPr>
        <p:spPr bwMode="auto">
          <a:xfrm>
            <a:off x="0" y="1557338"/>
            <a:ext cx="494237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GB" b="1" u="sng" dirty="0">
              <a:solidFill>
                <a:schemeClr val="bg1"/>
              </a:solidFill>
              <a:latin typeface="Trebuchet MS" panose="020B0603020202020204" pitchFamily="34" charset="0"/>
            </a:endParaRPr>
          </a:p>
          <a:p>
            <a:r>
              <a:rPr lang="en-GB" b="1" u="sng" dirty="0">
                <a:solidFill>
                  <a:schemeClr val="bg1"/>
                </a:solidFill>
                <a:latin typeface="Trebuchet MS" panose="020B0603020202020204" pitchFamily="34" charset="0"/>
              </a:rPr>
              <a:t>What does this mean in practice?</a:t>
            </a:r>
            <a:endParaRPr lang="en-US" b="1" u="sng" dirty="0">
              <a:solidFill>
                <a:schemeClr val="bg1"/>
              </a:solidFill>
              <a:latin typeface="Trebuchet MS" panose="020B0603020202020204" pitchFamily="34" charset="0"/>
            </a:endParaRPr>
          </a:p>
        </p:txBody>
      </p:sp>
      <p:sp>
        <p:nvSpPr>
          <p:cNvPr id="7173" name="Text Box 5"/>
          <p:cNvSpPr txBox="1">
            <a:spLocks noChangeArrowheads="1"/>
          </p:cNvSpPr>
          <p:nvPr/>
        </p:nvSpPr>
        <p:spPr bwMode="auto">
          <a:xfrm>
            <a:off x="-612576" y="2708920"/>
            <a:ext cx="4752975" cy="6386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pPr>
            <a:r>
              <a:rPr lang="en-GB" sz="1400" dirty="0">
                <a:latin typeface="Arial" charset="0"/>
              </a:rPr>
              <a:t> </a:t>
            </a:r>
            <a:endParaRPr lang="en-GB" sz="1600" dirty="0">
              <a:solidFill>
                <a:srgbClr val="000000"/>
              </a:solidFill>
              <a:latin typeface="Trebuchet MS" pitchFamily="34" charset="0"/>
            </a:endParaRPr>
          </a:p>
          <a:p>
            <a:pPr eaLnBrk="1" hangingPunct="1"/>
            <a:endParaRPr lang="en-GB" sz="1400" dirty="0">
              <a:solidFill>
                <a:srgbClr val="000000"/>
              </a:solidFill>
              <a:latin typeface="Trebuchet MS" pitchFamily="34" charset="0"/>
            </a:endParaRPr>
          </a:p>
          <a:p>
            <a:pPr eaLnBrk="1" hangingPunct="1"/>
            <a:endParaRPr lang="en-GB" sz="1400" dirty="0">
              <a:solidFill>
                <a:srgbClr val="000000"/>
              </a:solidFill>
              <a:latin typeface="Trebuchet MS" pitchFamily="34" charset="0"/>
            </a:endParaRPr>
          </a:p>
          <a:p>
            <a:pPr eaLnBrk="1" hangingPunct="1">
              <a:spcBef>
                <a:spcPct val="50000"/>
              </a:spcBef>
            </a:pPr>
            <a:endParaRPr lang="en-GB" sz="1400" dirty="0">
              <a:solidFill>
                <a:srgbClr val="000000"/>
              </a:solidFill>
              <a:latin typeface="Arial" charset="0"/>
            </a:endParaRPr>
          </a:p>
          <a:p>
            <a:pPr eaLnBrk="1" hangingPunct="1">
              <a:spcBef>
                <a:spcPct val="50000"/>
              </a:spcBef>
            </a:pPr>
            <a:r>
              <a:rPr lang="en-GB" sz="1400" dirty="0">
                <a:solidFill>
                  <a:srgbClr val="000000"/>
                </a:solidFill>
                <a:latin typeface="Trebuchet MS" pitchFamily="34" charset="0"/>
              </a:rPr>
              <a:t> </a:t>
            </a:r>
            <a:endParaRPr lang="en-GB" sz="1200" dirty="0">
              <a:solidFill>
                <a:srgbClr val="000000"/>
              </a:solidFill>
              <a:latin typeface="Trebuchet MS" pitchFamily="34" charset="0"/>
            </a:endParaRPr>
          </a:p>
          <a:p>
            <a:pPr eaLnBrk="1" hangingPunct="1"/>
            <a:endParaRPr lang="en-GB" sz="1200" dirty="0">
              <a:solidFill>
                <a:srgbClr val="000000"/>
              </a:solidFill>
              <a:latin typeface="Trebuchet MS" pitchFamily="34" charset="0"/>
            </a:endParaRPr>
          </a:p>
          <a:p>
            <a:pPr algn="ctr" eaLnBrk="1" hangingPunct="1">
              <a:spcBef>
                <a:spcPct val="50000"/>
              </a:spcBef>
            </a:pPr>
            <a:endParaRPr lang="en-GB" sz="1400" dirty="0">
              <a:solidFill>
                <a:srgbClr val="000000"/>
              </a:solidFill>
              <a:latin typeface="Arial" charset="0"/>
            </a:endParaRPr>
          </a:p>
          <a:p>
            <a:pPr algn="ctr">
              <a:buFontTx/>
              <a:buChar char="•"/>
            </a:pPr>
            <a:r>
              <a:rPr lang="en-GB" altLang="en-US" sz="1600" b="1" dirty="0">
                <a:solidFill>
                  <a:srgbClr val="000000"/>
                </a:solidFill>
                <a:latin typeface="Trebuchet MS" panose="020B0603020202020204" pitchFamily="34" charset="0"/>
              </a:rPr>
              <a:t>BALANCED</a:t>
            </a:r>
            <a:r>
              <a:rPr lang="en-GB" altLang="en-US" sz="1600" dirty="0">
                <a:solidFill>
                  <a:srgbClr val="000000"/>
                </a:solidFill>
                <a:latin typeface="Trebuchet MS" pitchFamily="34" charset="0"/>
              </a:rPr>
              <a:t> portfolio </a:t>
            </a:r>
          </a:p>
          <a:p>
            <a:pPr algn="ctr"/>
            <a:r>
              <a:rPr lang="en-GB" altLang="en-US" sz="1600" dirty="0">
                <a:solidFill>
                  <a:srgbClr val="000000"/>
                </a:solidFill>
                <a:latin typeface="Trebuchet MS" pitchFamily="34" charset="0"/>
              </a:rPr>
              <a:t>(medium risk) = </a:t>
            </a:r>
          </a:p>
          <a:p>
            <a:pPr algn="ctr"/>
            <a:r>
              <a:rPr lang="en-GB" altLang="en-US" sz="1600" dirty="0">
                <a:solidFill>
                  <a:srgbClr val="000000"/>
                </a:solidFill>
                <a:latin typeface="Trebuchet MS" pitchFamily="34" charset="0"/>
              </a:rPr>
              <a:t>  60% growth / 40% defensive </a:t>
            </a:r>
          </a:p>
          <a:p>
            <a:pPr algn="ctr"/>
            <a:endParaRPr lang="en-GB" altLang="en-US" sz="1600" dirty="0">
              <a:solidFill>
                <a:srgbClr val="000000"/>
              </a:solidFill>
              <a:latin typeface="Trebuchet MS" pitchFamily="34" charset="0"/>
            </a:endParaRPr>
          </a:p>
          <a:p>
            <a:pPr algn="ctr">
              <a:buFontTx/>
              <a:buChar char="•"/>
            </a:pPr>
            <a:r>
              <a:rPr lang="en-GB" altLang="en-US" sz="1600" dirty="0">
                <a:solidFill>
                  <a:srgbClr val="000000"/>
                </a:solidFill>
                <a:latin typeface="Trebuchet MS" pitchFamily="34" charset="0"/>
              </a:rPr>
              <a:t> Anticipate </a:t>
            </a:r>
            <a:r>
              <a:rPr lang="en-GB" altLang="en-US" sz="1600" u="sng" dirty="0">
                <a:solidFill>
                  <a:srgbClr val="000000"/>
                </a:solidFill>
                <a:latin typeface="Trebuchet MS" pitchFamily="34" charset="0"/>
              </a:rPr>
              <a:t>net</a:t>
            </a:r>
            <a:r>
              <a:rPr lang="en-GB" altLang="en-US" sz="1600" dirty="0">
                <a:solidFill>
                  <a:srgbClr val="000000"/>
                </a:solidFill>
                <a:latin typeface="Trebuchet MS" pitchFamily="34" charset="0"/>
              </a:rPr>
              <a:t> 5% pa return from </a:t>
            </a:r>
          </a:p>
          <a:p>
            <a:pPr algn="ctr"/>
            <a:r>
              <a:rPr lang="en-GB" altLang="en-US" sz="1600" dirty="0">
                <a:solidFill>
                  <a:srgbClr val="000000"/>
                </a:solidFill>
                <a:latin typeface="Trebuchet MS" pitchFamily="34" charset="0"/>
              </a:rPr>
              <a:t>this portfolio mix.</a:t>
            </a:r>
          </a:p>
          <a:p>
            <a:pPr algn="ctr"/>
            <a:endParaRPr lang="en-GB" altLang="en-US" sz="2000" dirty="0">
              <a:solidFill>
                <a:srgbClr val="000000"/>
              </a:solidFill>
              <a:latin typeface="Trebuchet MS" pitchFamily="34" charset="0"/>
            </a:endParaRPr>
          </a:p>
          <a:p>
            <a:pPr algn="ctr" eaLnBrk="1" hangingPunct="1">
              <a:spcBef>
                <a:spcPct val="50000"/>
              </a:spcBef>
            </a:pPr>
            <a:endParaRPr lang="en-GB" dirty="0">
              <a:latin typeface="Arial" charset="0"/>
            </a:endParaRPr>
          </a:p>
          <a:p>
            <a:pPr algn="ctr" eaLnBrk="1" hangingPunct="1">
              <a:spcBef>
                <a:spcPct val="50000"/>
              </a:spcBef>
            </a:pPr>
            <a:endParaRPr lang="en-GB" dirty="0">
              <a:latin typeface="Arial" charset="0"/>
            </a:endParaRPr>
          </a:p>
          <a:p>
            <a:pPr algn="ctr" eaLnBrk="1" hangingPunct="1">
              <a:spcBef>
                <a:spcPct val="50000"/>
              </a:spcBef>
            </a:pPr>
            <a:endParaRPr lang="en-GB" dirty="0">
              <a:latin typeface="Arial" charset="0"/>
            </a:endParaRPr>
          </a:p>
          <a:p>
            <a:pPr algn="ctr" eaLnBrk="1" hangingPunct="1">
              <a:spcBef>
                <a:spcPct val="50000"/>
              </a:spcBef>
            </a:pPr>
            <a:endParaRPr lang="en-GB" dirty="0">
              <a:latin typeface="Arial" charset="0"/>
            </a:endParaRPr>
          </a:p>
          <a:p>
            <a:pPr algn="ctr" eaLnBrk="1" hangingPunct="1">
              <a:spcBef>
                <a:spcPct val="50000"/>
              </a:spcBef>
            </a:pPr>
            <a:endParaRPr lang="en-US" dirty="0">
              <a:latin typeface="Arial" charset="0"/>
            </a:endParaRPr>
          </a:p>
        </p:txBody>
      </p:sp>
      <p:sp>
        <p:nvSpPr>
          <p:cNvPr id="9" name="Title 4"/>
          <p:cNvSpPr txBox="1">
            <a:spLocks/>
          </p:cNvSpPr>
          <p:nvPr/>
        </p:nvSpPr>
        <p:spPr>
          <a:xfrm>
            <a:off x="107504" y="332656"/>
            <a:ext cx="8712968" cy="8683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dirty="0">
                <a:solidFill>
                  <a:srgbClr val="000000"/>
                </a:solidFill>
                <a:latin typeface="Trebuchet MS" panose="020B0603020202020204" pitchFamily="34" charset="0"/>
              </a:rPr>
              <a:t>Recommended </a:t>
            </a:r>
            <a:r>
              <a:rPr lang="en-GB" b="1" dirty="0">
                <a:solidFill>
                  <a:srgbClr val="000000"/>
                </a:solidFill>
                <a:latin typeface="Trebuchet MS" panose="020B0603020202020204" pitchFamily="34" charset="0"/>
              </a:rPr>
              <a:t>Asset Allocation</a:t>
            </a:r>
            <a:endParaRPr lang="en-GB" b="1" dirty="0">
              <a:solidFill>
                <a:srgbClr val="000000"/>
              </a:solidFill>
            </a:endParaRPr>
          </a:p>
        </p:txBody>
      </p:sp>
      <p:graphicFrame>
        <p:nvGraphicFramePr>
          <p:cNvPr id="10" name="Chart 16"/>
          <p:cNvGraphicFramePr>
            <a:graphicFrameLocks/>
          </p:cNvGraphicFramePr>
          <p:nvPr>
            <p:extLst>
              <p:ext uri="{D42A27DB-BD31-4B8C-83A1-F6EECF244321}">
                <p14:modId xmlns:p14="http://schemas.microsoft.com/office/powerpoint/2010/main" val="3081001784"/>
              </p:ext>
            </p:extLst>
          </p:nvPr>
        </p:nvGraphicFramePr>
        <p:xfrm>
          <a:off x="3779913" y="2019004"/>
          <a:ext cx="5292650" cy="3918248"/>
        </p:xfrm>
        <a:graphic>
          <a:graphicData uri="http://schemas.openxmlformats.org/presentationml/2006/ole">
            <mc:AlternateContent xmlns:mc="http://schemas.openxmlformats.org/markup-compatibility/2006">
              <mc:Choice xmlns:v="urn:schemas-microsoft-com:vml" Requires="v">
                <p:oleObj r:id="rId3" imgW="4657748" imgH="2950720" progId="Excel.Chart.8">
                  <p:embed/>
                </p:oleObj>
              </mc:Choice>
              <mc:Fallback>
                <p:oleObj r:id="rId3" imgW="4657748" imgH="2950720"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3" y="2019004"/>
                        <a:ext cx="5292650" cy="3918248"/>
                      </a:xfrm>
                      <a:prstGeom prst="rect">
                        <a:avLst/>
                      </a:prstGeom>
                      <a:noFill/>
                    </p:spPr>
                  </p:pic>
                </p:oleObj>
              </mc:Fallback>
            </mc:AlternateContent>
          </a:graphicData>
        </a:graphic>
      </p:graphicFrame>
    </p:spTree>
    <p:extLst>
      <p:ext uri="{BB962C8B-B14F-4D97-AF65-F5344CB8AC3E}">
        <p14:creationId xmlns:p14="http://schemas.microsoft.com/office/powerpoint/2010/main" val="343580230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7171" name="Text Placeholder 5"/>
          <p:cNvSpPr>
            <a:spLocks noGrp="1"/>
          </p:cNvSpPr>
          <p:nvPr>
            <p:ph idx="1"/>
          </p:nvPr>
        </p:nvSpPr>
        <p:spPr>
          <a:xfrm>
            <a:off x="145838" y="116632"/>
            <a:ext cx="8746641" cy="428625"/>
          </a:xfrm>
        </p:spPr>
        <p:txBody>
          <a:bodyPr/>
          <a:lstStyle/>
          <a:p>
            <a:pPr marL="0" indent="0">
              <a:buNone/>
            </a:pPr>
            <a:r>
              <a:rPr lang="en-GB" sz="4400" dirty="0">
                <a:solidFill>
                  <a:srgbClr val="F8F8F8"/>
                </a:solidFill>
              </a:rPr>
              <a:t>Your current ‘Asset Allocation’ </a:t>
            </a:r>
          </a:p>
          <a:p>
            <a:pPr marL="0" indent="0">
              <a:buNone/>
            </a:pPr>
            <a:r>
              <a:rPr lang="en-GB" sz="2400" dirty="0">
                <a:solidFill>
                  <a:srgbClr val="F8F8F8"/>
                </a:solidFill>
              </a:rPr>
              <a:t>(your existing spread of investments)</a:t>
            </a:r>
          </a:p>
        </p:txBody>
      </p:sp>
      <p:sp>
        <p:nvSpPr>
          <p:cNvPr id="7172" name="Slide Number Placeholder 2"/>
          <p:cNvSpPr txBox="1">
            <a:spLocks/>
          </p:cNvSpPr>
          <p:nvPr/>
        </p:nvSpPr>
        <p:spPr bwMode="auto">
          <a:xfrm>
            <a:off x="6938963"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defRPr sz="2400">
                <a:solidFill>
                  <a:schemeClr val="tx1"/>
                </a:solidFill>
                <a:latin typeface="Arial Unicode MS" pitchFamily="34" charset="-128"/>
              </a:defRPr>
            </a:lvl1pPr>
            <a:lvl2pPr marL="742950" indent="-285750" defTabSz="457200" eaLnBrk="0" hangingPunct="0">
              <a:defRPr sz="2400">
                <a:solidFill>
                  <a:schemeClr val="tx1"/>
                </a:solidFill>
                <a:latin typeface="Arial Unicode MS" pitchFamily="34" charset="-128"/>
              </a:defRPr>
            </a:lvl2pPr>
            <a:lvl3pPr marL="1143000" indent="-228600" defTabSz="457200" eaLnBrk="0" hangingPunct="0">
              <a:defRPr sz="2400">
                <a:solidFill>
                  <a:schemeClr val="tx1"/>
                </a:solidFill>
                <a:latin typeface="Arial Unicode MS" pitchFamily="34" charset="-128"/>
              </a:defRPr>
            </a:lvl3pPr>
            <a:lvl4pPr marL="1600200" indent="-228600" defTabSz="457200" eaLnBrk="0" hangingPunct="0">
              <a:defRPr sz="2400">
                <a:solidFill>
                  <a:schemeClr val="tx1"/>
                </a:solidFill>
                <a:latin typeface="Arial Unicode MS" pitchFamily="34" charset="-128"/>
              </a:defRPr>
            </a:lvl4pPr>
            <a:lvl5pPr marL="2057400" indent="-228600" defTabSz="457200" eaLnBrk="0" hangingPunct="0">
              <a:defRPr sz="2400">
                <a:solidFill>
                  <a:schemeClr val="tx1"/>
                </a:solidFill>
                <a:latin typeface="Arial Unicode MS" pitchFamily="34" charset="-128"/>
              </a:defRPr>
            </a:lvl5pPr>
            <a:lvl6pPr marL="2514600" indent="-228600" defTabSz="457200" eaLnBrk="0" fontAlgn="base" hangingPunct="0">
              <a:spcBef>
                <a:spcPct val="0"/>
              </a:spcBef>
              <a:spcAft>
                <a:spcPct val="0"/>
              </a:spcAft>
              <a:defRPr sz="2400">
                <a:solidFill>
                  <a:schemeClr val="tx1"/>
                </a:solidFill>
                <a:latin typeface="Arial Unicode MS" pitchFamily="34" charset="-128"/>
              </a:defRPr>
            </a:lvl6pPr>
            <a:lvl7pPr marL="2971800" indent="-228600" defTabSz="457200" eaLnBrk="0" fontAlgn="base" hangingPunct="0">
              <a:spcBef>
                <a:spcPct val="0"/>
              </a:spcBef>
              <a:spcAft>
                <a:spcPct val="0"/>
              </a:spcAft>
              <a:defRPr sz="2400">
                <a:solidFill>
                  <a:schemeClr val="tx1"/>
                </a:solidFill>
                <a:latin typeface="Arial Unicode MS" pitchFamily="34" charset="-128"/>
              </a:defRPr>
            </a:lvl7pPr>
            <a:lvl8pPr marL="3429000" indent="-228600" defTabSz="457200" eaLnBrk="0" fontAlgn="base" hangingPunct="0">
              <a:spcBef>
                <a:spcPct val="0"/>
              </a:spcBef>
              <a:spcAft>
                <a:spcPct val="0"/>
              </a:spcAft>
              <a:defRPr sz="2400">
                <a:solidFill>
                  <a:schemeClr val="tx1"/>
                </a:solidFill>
                <a:latin typeface="Arial Unicode MS" pitchFamily="34" charset="-128"/>
              </a:defRPr>
            </a:lvl8pPr>
            <a:lvl9pPr marL="3886200" indent="-228600" defTabSz="457200" eaLnBrk="0" fontAlgn="base" hangingPunct="0">
              <a:spcBef>
                <a:spcPct val="0"/>
              </a:spcBef>
              <a:spcAft>
                <a:spcPct val="0"/>
              </a:spcAft>
              <a:defRPr sz="2400">
                <a:solidFill>
                  <a:schemeClr val="tx1"/>
                </a:solidFill>
                <a:latin typeface="Arial Unicode MS" pitchFamily="34" charset="-128"/>
              </a:defRPr>
            </a:lvl9pPr>
          </a:lstStyle>
          <a:p>
            <a:pPr algn="r" eaLnBrk="1" hangingPunct="1"/>
            <a:fld id="{7DB849C4-FC74-4FD4-889A-D79BA3D6B57F}" type="slidenum">
              <a:rPr lang="en-US" sz="1200">
                <a:solidFill>
                  <a:srgbClr val="383425"/>
                </a:solidFill>
                <a:latin typeface="VAG Rounded Std Thin" pitchFamily="34" charset="0"/>
              </a:rPr>
              <a:pPr algn="r" eaLnBrk="1" hangingPunct="1"/>
              <a:t>19</a:t>
            </a:fld>
            <a:endParaRPr lang="en-US" sz="1200" dirty="0">
              <a:solidFill>
                <a:srgbClr val="383425"/>
              </a:solidFill>
              <a:latin typeface="VAG Rounded Std Thin" pitchFamily="34" charset="0"/>
            </a:endParaRPr>
          </a:p>
        </p:txBody>
      </p:sp>
      <p:sp>
        <p:nvSpPr>
          <p:cNvPr id="3" name="TextBox 2"/>
          <p:cNvSpPr txBox="1"/>
          <p:nvPr/>
        </p:nvSpPr>
        <p:spPr>
          <a:xfrm>
            <a:off x="264919" y="1844824"/>
            <a:ext cx="8064896" cy="646331"/>
          </a:xfrm>
          <a:prstGeom prst="rect">
            <a:avLst/>
          </a:prstGeom>
          <a:noFill/>
        </p:spPr>
        <p:txBody>
          <a:bodyPr wrap="square" rtlCol="0">
            <a:spAutoFit/>
          </a:bodyPr>
          <a:lstStyle/>
          <a:p>
            <a:pPr marL="342900" indent="-342900" algn="just">
              <a:buFont typeface="Arial" pitchFamily="34" charset="0"/>
              <a:buChar char="•"/>
            </a:pPr>
            <a:endParaRPr lang="en-GB" sz="1800" dirty="0">
              <a:latin typeface="Trebuchet MS" pitchFamily="34" charset="0"/>
            </a:endParaRPr>
          </a:p>
          <a:p>
            <a:pPr marL="342900" indent="-342900" algn="just">
              <a:buFont typeface="Arial" pitchFamily="34" charset="0"/>
              <a:buChar char="•"/>
            </a:pPr>
            <a:endParaRPr lang="en-GB" sz="1800" dirty="0">
              <a:latin typeface="Trebuchet MS" pitchFamily="34" charset="0"/>
            </a:endParaRPr>
          </a:p>
        </p:txBody>
      </p:sp>
      <p:sp>
        <p:nvSpPr>
          <p:cNvPr id="5" name="TextBox 4"/>
          <p:cNvSpPr txBox="1"/>
          <p:nvPr/>
        </p:nvSpPr>
        <p:spPr>
          <a:xfrm>
            <a:off x="5033797" y="1656576"/>
            <a:ext cx="3996506" cy="1569660"/>
          </a:xfrm>
          <a:prstGeom prst="rect">
            <a:avLst/>
          </a:prstGeom>
          <a:noFill/>
        </p:spPr>
        <p:txBody>
          <a:bodyPr wrap="square" rtlCol="0">
            <a:spAutoFit/>
          </a:bodyPr>
          <a:lstStyle/>
          <a:p>
            <a:r>
              <a:rPr lang="en-GB" sz="1600" dirty="0">
                <a:solidFill>
                  <a:srgbClr val="F8F8F8"/>
                </a:solidFill>
                <a:latin typeface="Trebuchet MS" panose="020B0603020202020204" pitchFamily="34" charset="0"/>
              </a:rPr>
              <a:t>It appears your existing overall asset allocation is closest to our ‘Quite High Risk’ portfolio which contains 80% Equity, but this would appear to be significantly outside of your risk comfort range and need boundaries.</a:t>
            </a:r>
          </a:p>
        </p:txBody>
      </p:sp>
      <p:sp>
        <p:nvSpPr>
          <p:cNvPr id="6" name="TextBox 5"/>
          <p:cNvSpPr txBox="1"/>
          <p:nvPr/>
        </p:nvSpPr>
        <p:spPr>
          <a:xfrm>
            <a:off x="264919" y="3717032"/>
            <a:ext cx="8699569" cy="2708434"/>
          </a:xfrm>
          <a:prstGeom prst="rect">
            <a:avLst/>
          </a:prstGeom>
          <a:noFill/>
        </p:spPr>
        <p:txBody>
          <a:bodyPr wrap="square" rtlCol="0">
            <a:spAutoFit/>
          </a:bodyPr>
          <a:lstStyle/>
          <a:p>
            <a:pPr marL="342900" indent="-342900">
              <a:buFont typeface="Arial" pitchFamily="34" charset="0"/>
              <a:buChar char="•"/>
            </a:pPr>
            <a:r>
              <a:rPr lang="en-GB" sz="1400" b="1" dirty="0">
                <a:solidFill>
                  <a:srgbClr val="F8F8F8"/>
                </a:solidFill>
                <a:latin typeface="Trebuchet MS" panose="020B0603020202020204" pitchFamily="34" charset="0"/>
              </a:rPr>
              <a:t>The capital is currently invested on a High Risk basis, predominantly Property and Company Shares, which seems to lack any link to your specific goals and objectives, i.e. you are taking a higher risk level than you need to meet your stated goals.</a:t>
            </a:r>
          </a:p>
          <a:p>
            <a:pPr marL="342900" indent="-342900">
              <a:buFont typeface="Arial" pitchFamily="34" charset="0"/>
              <a:buChar char="•"/>
            </a:pPr>
            <a:endParaRPr lang="en-GB" sz="1400" b="1" dirty="0">
              <a:solidFill>
                <a:srgbClr val="F8F8F8"/>
              </a:solidFill>
              <a:latin typeface="Trebuchet MS" panose="020B0603020202020204" pitchFamily="34" charset="0"/>
            </a:endParaRPr>
          </a:p>
          <a:p>
            <a:pPr marL="342900" indent="-342900">
              <a:buFont typeface="Arial" pitchFamily="34" charset="0"/>
              <a:buChar char="•"/>
            </a:pPr>
            <a:r>
              <a:rPr lang="en-GB" sz="1400" b="1" dirty="0">
                <a:solidFill>
                  <a:srgbClr val="F8F8F8"/>
                </a:solidFill>
                <a:latin typeface="Trebuchet MS" panose="020B0603020202020204" pitchFamily="34" charset="0"/>
              </a:rPr>
              <a:t>The levels of property you currently carry exposes you to unnecessary liquidity risk.</a:t>
            </a:r>
          </a:p>
          <a:p>
            <a:pPr marL="342900" indent="-342900">
              <a:buFont typeface="Arial" pitchFamily="34" charset="0"/>
              <a:buChar char="•"/>
            </a:pPr>
            <a:endParaRPr lang="en-GB" sz="1400" b="1" dirty="0">
              <a:solidFill>
                <a:srgbClr val="F8F8F8"/>
              </a:solidFill>
              <a:latin typeface="Trebuchet MS" panose="020B0603020202020204" pitchFamily="34" charset="0"/>
            </a:endParaRPr>
          </a:p>
          <a:p>
            <a:pPr marL="342900" indent="-342900">
              <a:buFont typeface="Arial" pitchFamily="34" charset="0"/>
              <a:buChar char="•"/>
            </a:pPr>
            <a:r>
              <a:rPr lang="en-GB" sz="1400" b="1" dirty="0">
                <a:solidFill>
                  <a:srgbClr val="F8F8F8"/>
                </a:solidFill>
                <a:latin typeface="Trebuchet MS" panose="020B0603020202020204" pitchFamily="34" charset="0"/>
              </a:rPr>
              <a:t>You may have some issues around Capital Gains Tax on the sale of the properties, however as discussed at our last meeting, with careful planning these liabilities can be reduced considerably. </a:t>
            </a:r>
          </a:p>
          <a:p>
            <a:pPr marL="342900" indent="-342900">
              <a:buFont typeface="Arial" pitchFamily="34" charset="0"/>
              <a:buChar char="•"/>
            </a:pPr>
            <a:endParaRPr lang="en-GB" sz="1400" b="1" dirty="0">
              <a:solidFill>
                <a:srgbClr val="F8F8F8"/>
              </a:solidFill>
              <a:latin typeface="Trebuchet MS" panose="020B0603020202020204" pitchFamily="34" charset="0"/>
            </a:endParaRPr>
          </a:p>
          <a:p>
            <a:pPr marL="342900" indent="-342900">
              <a:buFont typeface="Arial" pitchFamily="34" charset="0"/>
              <a:buChar char="•"/>
            </a:pPr>
            <a:r>
              <a:rPr lang="en-GB" sz="1400" b="1" dirty="0">
                <a:solidFill>
                  <a:srgbClr val="F8F8F8"/>
                </a:solidFill>
                <a:latin typeface="Trebuchet MS" panose="020B0603020202020204" pitchFamily="34" charset="0"/>
              </a:rPr>
              <a:t>Individual company shares exposes you to unnecessary diversification risk. You can retain some exposure to equities but through funds, reducing risk substantially.</a:t>
            </a:r>
          </a:p>
          <a:p>
            <a:endParaRPr lang="en-GB" sz="1600" dirty="0">
              <a:latin typeface="Trebuchet MS" panose="020B0603020202020204" pitchFamily="34" charset="0"/>
            </a:endParaRPr>
          </a:p>
        </p:txBody>
      </p:sp>
      <p:graphicFrame>
        <p:nvGraphicFramePr>
          <p:cNvPr id="9" name="Chart 36"/>
          <p:cNvGraphicFramePr>
            <a:graphicFrameLocks/>
          </p:cNvGraphicFramePr>
          <p:nvPr>
            <p:extLst>
              <p:ext uri="{D42A27DB-BD31-4B8C-83A1-F6EECF244321}">
                <p14:modId xmlns:p14="http://schemas.microsoft.com/office/powerpoint/2010/main" val="987849051"/>
              </p:ext>
            </p:extLst>
          </p:nvPr>
        </p:nvGraphicFramePr>
        <p:xfrm>
          <a:off x="-1030843" y="1268760"/>
          <a:ext cx="6048672"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210119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043608" y="1700808"/>
            <a:ext cx="7391400" cy="2917825"/>
          </a:xfrm>
        </p:spPr>
        <p:txBody>
          <a:bodyPr/>
          <a:lstStyle/>
          <a:p>
            <a:pPr marL="179388" indent="-179388" eaLnBrk="1" hangingPunct="1">
              <a:lnSpc>
                <a:spcPts val="3000"/>
              </a:lnSpc>
              <a:buClr>
                <a:schemeClr val="tx1"/>
              </a:buClr>
            </a:pPr>
            <a:r>
              <a:rPr lang="en-GB" sz="1800" b="1" dirty="0">
                <a:solidFill>
                  <a:srgbClr val="F8F8F8"/>
                </a:solidFill>
                <a:latin typeface="Trebuchet MS" panose="020B0603020202020204" pitchFamily="34" charset="0"/>
                <a:cs typeface="Arial" charset="0"/>
              </a:rPr>
              <a:t>Why you plan</a:t>
            </a:r>
          </a:p>
          <a:p>
            <a:pPr marL="179388" indent="-179388" eaLnBrk="1" hangingPunct="1">
              <a:lnSpc>
                <a:spcPts val="3000"/>
              </a:lnSpc>
              <a:buClr>
                <a:schemeClr val="tx1"/>
              </a:buClr>
            </a:pPr>
            <a:r>
              <a:rPr lang="en-GB" sz="1800" b="1" dirty="0">
                <a:solidFill>
                  <a:srgbClr val="F8F8F8"/>
                </a:solidFill>
                <a:latin typeface="Trebuchet MS" panose="020B0603020202020204" pitchFamily="34" charset="0"/>
                <a:cs typeface="Arial" charset="0"/>
              </a:rPr>
              <a:t>Your objectives</a:t>
            </a:r>
          </a:p>
          <a:p>
            <a:pPr marL="179388" indent="-179388" eaLnBrk="1" hangingPunct="1">
              <a:lnSpc>
                <a:spcPts val="3000"/>
              </a:lnSpc>
              <a:buClr>
                <a:schemeClr val="tx1"/>
              </a:buClr>
            </a:pPr>
            <a:r>
              <a:rPr lang="en-GB" sz="1800" b="1" dirty="0">
                <a:solidFill>
                  <a:srgbClr val="F8F8F8"/>
                </a:solidFill>
                <a:latin typeface="Trebuchet MS" panose="020B0603020202020204" pitchFamily="34" charset="0"/>
                <a:cs typeface="Arial" charset="0"/>
              </a:rPr>
              <a:t>Where are you now?</a:t>
            </a:r>
          </a:p>
          <a:p>
            <a:pPr marL="179388" indent="-179388" eaLnBrk="1" hangingPunct="1">
              <a:lnSpc>
                <a:spcPts val="3000"/>
              </a:lnSpc>
              <a:buClr>
                <a:schemeClr val="tx1"/>
              </a:buClr>
            </a:pPr>
            <a:r>
              <a:rPr lang="en-GB" sz="1800" b="1" dirty="0">
                <a:solidFill>
                  <a:srgbClr val="F8F8F8"/>
                </a:solidFill>
                <a:latin typeface="Trebuchet MS" panose="020B0603020202020204" pitchFamily="34" charset="0"/>
                <a:cs typeface="Arial" charset="0"/>
              </a:rPr>
              <a:t>Cash-flow projections</a:t>
            </a:r>
          </a:p>
          <a:p>
            <a:pPr marL="179388" indent="-179388" eaLnBrk="1" hangingPunct="1">
              <a:lnSpc>
                <a:spcPts val="3000"/>
              </a:lnSpc>
              <a:buClr>
                <a:schemeClr val="tx1"/>
              </a:buClr>
            </a:pPr>
            <a:r>
              <a:rPr lang="en-GB" sz="1800" b="1" dirty="0">
                <a:solidFill>
                  <a:srgbClr val="F8F8F8"/>
                </a:solidFill>
                <a:latin typeface="Trebuchet MS" panose="020B0603020202020204" pitchFamily="34" charset="0"/>
                <a:cs typeface="Arial" charset="0"/>
              </a:rPr>
              <a:t>What is your risk profile?</a:t>
            </a:r>
          </a:p>
          <a:p>
            <a:pPr marL="179388" indent="-179388" eaLnBrk="1" hangingPunct="1">
              <a:lnSpc>
                <a:spcPts val="3000"/>
              </a:lnSpc>
              <a:buClr>
                <a:schemeClr val="tx1"/>
              </a:buClr>
            </a:pPr>
            <a:r>
              <a:rPr lang="en-GB" sz="1800" b="1" dirty="0">
                <a:solidFill>
                  <a:srgbClr val="F8F8F8"/>
                </a:solidFill>
                <a:latin typeface="Trebuchet MS" panose="020B0603020202020204" pitchFamily="34" charset="0"/>
                <a:cs typeface="Arial" charset="0"/>
              </a:rPr>
              <a:t>What is the plan? Our Recommendations</a:t>
            </a:r>
          </a:p>
          <a:p>
            <a:pPr marL="179388" indent="-179388" eaLnBrk="1" hangingPunct="1">
              <a:lnSpc>
                <a:spcPts val="3000"/>
              </a:lnSpc>
              <a:buClr>
                <a:schemeClr val="tx1"/>
              </a:buClr>
            </a:pPr>
            <a:r>
              <a:rPr lang="en-GB" sz="1800" b="1" dirty="0">
                <a:solidFill>
                  <a:srgbClr val="F8F8F8"/>
                </a:solidFill>
                <a:latin typeface="Trebuchet MS" panose="020B0603020202020204" pitchFamily="34" charset="0"/>
                <a:cs typeface="Arial" charset="0"/>
              </a:rPr>
              <a:t>Our Investment Process – looking after your money</a:t>
            </a:r>
          </a:p>
          <a:p>
            <a:pPr marL="179388" indent="-179388" eaLnBrk="1" hangingPunct="1">
              <a:lnSpc>
                <a:spcPts val="3000"/>
              </a:lnSpc>
              <a:buClr>
                <a:schemeClr val="tx1"/>
              </a:buClr>
            </a:pPr>
            <a:r>
              <a:rPr lang="en-GB" sz="1800" b="1" dirty="0">
                <a:solidFill>
                  <a:srgbClr val="F8F8F8"/>
                </a:solidFill>
                <a:latin typeface="Trebuchet MS" panose="020B0603020202020204" pitchFamily="34" charset="0"/>
                <a:cs typeface="Arial" charset="0"/>
              </a:rPr>
              <a:t>Fees</a:t>
            </a:r>
          </a:p>
          <a:p>
            <a:pPr marL="179388" indent="-179388" eaLnBrk="1" hangingPunct="1">
              <a:lnSpc>
                <a:spcPts val="3000"/>
              </a:lnSpc>
              <a:buClr>
                <a:schemeClr val="tx1"/>
              </a:buClr>
            </a:pPr>
            <a:r>
              <a:rPr lang="en-GB" sz="1800" b="1" dirty="0">
                <a:solidFill>
                  <a:srgbClr val="F8F8F8"/>
                </a:solidFill>
                <a:latin typeface="Trebuchet MS" panose="020B0603020202020204" pitchFamily="34" charset="0"/>
                <a:cs typeface="Arial" charset="0"/>
              </a:rPr>
              <a:t>The Results and Carry Forward</a:t>
            </a:r>
          </a:p>
          <a:p>
            <a:pPr marL="179388" indent="-179388" eaLnBrk="1" hangingPunct="1">
              <a:lnSpc>
                <a:spcPts val="3000"/>
              </a:lnSpc>
              <a:buClr>
                <a:schemeClr val="tx1"/>
              </a:buClr>
              <a:buFont typeface="Arial" charset="0"/>
              <a:buNone/>
            </a:pPr>
            <a:endParaRPr lang="en-GB" sz="1800" b="1" dirty="0">
              <a:solidFill>
                <a:srgbClr val="0D0D0D"/>
              </a:solidFill>
              <a:latin typeface="Arial" charset="0"/>
              <a:cs typeface="Arial" charset="0"/>
            </a:endParaRPr>
          </a:p>
        </p:txBody>
      </p:sp>
      <p:sp>
        <p:nvSpPr>
          <p:cNvPr id="4" name="Slide Number Placeholder 3"/>
          <p:cNvSpPr>
            <a:spLocks noGrp="1"/>
          </p:cNvSpPr>
          <p:nvPr>
            <p:ph type="sldNum" sz="quarter" idx="12"/>
          </p:nvPr>
        </p:nvSpPr>
        <p:spPr>
          <a:xfrm>
            <a:off x="6938963" y="6215063"/>
            <a:ext cx="2133600" cy="365125"/>
          </a:xfrm>
        </p:spPr>
        <p:txBody>
          <a:bodyPr/>
          <a:lstStyle/>
          <a:p>
            <a:pPr>
              <a:defRPr/>
            </a:pPr>
            <a:endParaRPr lang="en-GB" dirty="0"/>
          </a:p>
          <a:p>
            <a:pPr>
              <a:defRPr/>
            </a:pPr>
            <a:endParaRPr lang="en-GB" dirty="0"/>
          </a:p>
          <a:p>
            <a:pPr>
              <a:defRPr/>
            </a:pPr>
            <a:endParaRPr lang="en-GB" dirty="0"/>
          </a:p>
          <a:p>
            <a:pPr>
              <a:defRPr/>
            </a:pPr>
            <a:fld id="{8A38CE01-9A5E-42D3-8485-50F5AAC14528}" type="slidenum">
              <a:rPr lang="en-GB">
                <a:solidFill>
                  <a:schemeClr val="tx1"/>
                </a:solidFill>
                <a:latin typeface="Arial" pitchFamily="34" charset="0"/>
                <a:cs typeface="Arial" pitchFamily="34" charset="0"/>
              </a:rPr>
              <a:pPr>
                <a:defRPr/>
              </a:pPr>
              <a:t>2</a:t>
            </a:fld>
            <a:endParaRPr lang="en-GB" dirty="0">
              <a:solidFill>
                <a:schemeClr val="tx1"/>
              </a:solidFill>
              <a:latin typeface="Arial" pitchFamily="34" charset="0"/>
              <a:cs typeface="Arial" pitchFamily="34" charset="0"/>
            </a:endParaRPr>
          </a:p>
        </p:txBody>
      </p:sp>
      <p:sp>
        <p:nvSpPr>
          <p:cNvPr id="2" name="TextBox 1"/>
          <p:cNvSpPr txBox="1"/>
          <p:nvPr/>
        </p:nvSpPr>
        <p:spPr>
          <a:xfrm>
            <a:off x="879289" y="732660"/>
            <a:ext cx="2443072" cy="769441"/>
          </a:xfrm>
          <a:prstGeom prst="rect">
            <a:avLst/>
          </a:prstGeom>
          <a:noFill/>
        </p:spPr>
        <p:txBody>
          <a:bodyPr wrap="none" rtlCol="0">
            <a:spAutoFit/>
          </a:bodyPr>
          <a:lstStyle/>
          <a:p>
            <a:r>
              <a:rPr lang="en-US" sz="4400" dirty="0">
                <a:solidFill>
                  <a:schemeClr val="tx2"/>
                </a:solidFill>
              </a:rPr>
              <a:t>Contents</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7171" name="Text Placeholder 5"/>
          <p:cNvSpPr>
            <a:spLocks noGrp="1"/>
          </p:cNvSpPr>
          <p:nvPr>
            <p:ph idx="1"/>
          </p:nvPr>
        </p:nvSpPr>
        <p:spPr>
          <a:xfrm>
            <a:off x="60203" y="404664"/>
            <a:ext cx="8229600" cy="428625"/>
          </a:xfrm>
        </p:spPr>
        <p:txBody>
          <a:bodyPr/>
          <a:lstStyle/>
          <a:p>
            <a:pPr marL="0" indent="0">
              <a:buNone/>
            </a:pPr>
            <a:r>
              <a:rPr lang="en-GB" sz="4400" dirty="0">
                <a:solidFill>
                  <a:srgbClr val="F8F8F8"/>
                </a:solidFill>
              </a:rPr>
              <a:t>Capital Gains Tax?</a:t>
            </a:r>
          </a:p>
        </p:txBody>
      </p:sp>
      <p:sp>
        <p:nvSpPr>
          <p:cNvPr id="7172" name="Slide Number Placeholder 2"/>
          <p:cNvSpPr txBox="1">
            <a:spLocks/>
          </p:cNvSpPr>
          <p:nvPr/>
        </p:nvSpPr>
        <p:spPr bwMode="auto">
          <a:xfrm>
            <a:off x="6938963"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defRPr sz="2400">
                <a:solidFill>
                  <a:schemeClr val="tx1"/>
                </a:solidFill>
                <a:latin typeface="Arial Unicode MS" pitchFamily="34" charset="-128"/>
              </a:defRPr>
            </a:lvl1pPr>
            <a:lvl2pPr marL="742950" indent="-285750" defTabSz="457200" eaLnBrk="0" hangingPunct="0">
              <a:defRPr sz="2400">
                <a:solidFill>
                  <a:schemeClr val="tx1"/>
                </a:solidFill>
                <a:latin typeface="Arial Unicode MS" pitchFamily="34" charset="-128"/>
              </a:defRPr>
            </a:lvl2pPr>
            <a:lvl3pPr marL="1143000" indent="-228600" defTabSz="457200" eaLnBrk="0" hangingPunct="0">
              <a:defRPr sz="2400">
                <a:solidFill>
                  <a:schemeClr val="tx1"/>
                </a:solidFill>
                <a:latin typeface="Arial Unicode MS" pitchFamily="34" charset="-128"/>
              </a:defRPr>
            </a:lvl3pPr>
            <a:lvl4pPr marL="1600200" indent="-228600" defTabSz="457200" eaLnBrk="0" hangingPunct="0">
              <a:defRPr sz="2400">
                <a:solidFill>
                  <a:schemeClr val="tx1"/>
                </a:solidFill>
                <a:latin typeface="Arial Unicode MS" pitchFamily="34" charset="-128"/>
              </a:defRPr>
            </a:lvl4pPr>
            <a:lvl5pPr marL="2057400" indent="-228600" defTabSz="457200" eaLnBrk="0" hangingPunct="0">
              <a:defRPr sz="2400">
                <a:solidFill>
                  <a:schemeClr val="tx1"/>
                </a:solidFill>
                <a:latin typeface="Arial Unicode MS" pitchFamily="34" charset="-128"/>
              </a:defRPr>
            </a:lvl5pPr>
            <a:lvl6pPr marL="2514600" indent="-228600" defTabSz="457200" eaLnBrk="0" fontAlgn="base" hangingPunct="0">
              <a:spcBef>
                <a:spcPct val="0"/>
              </a:spcBef>
              <a:spcAft>
                <a:spcPct val="0"/>
              </a:spcAft>
              <a:defRPr sz="2400">
                <a:solidFill>
                  <a:schemeClr val="tx1"/>
                </a:solidFill>
                <a:latin typeface="Arial Unicode MS" pitchFamily="34" charset="-128"/>
              </a:defRPr>
            </a:lvl6pPr>
            <a:lvl7pPr marL="2971800" indent="-228600" defTabSz="457200" eaLnBrk="0" fontAlgn="base" hangingPunct="0">
              <a:spcBef>
                <a:spcPct val="0"/>
              </a:spcBef>
              <a:spcAft>
                <a:spcPct val="0"/>
              </a:spcAft>
              <a:defRPr sz="2400">
                <a:solidFill>
                  <a:schemeClr val="tx1"/>
                </a:solidFill>
                <a:latin typeface="Arial Unicode MS" pitchFamily="34" charset="-128"/>
              </a:defRPr>
            </a:lvl7pPr>
            <a:lvl8pPr marL="3429000" indent="-228600" defTabSz="457200" eaLnBrk="0" fontAlgn="base" hangingPunct="0">
              <a:spcBef>
                <a:spcPct val="0"/>
              </a:spcBef>
              <a:spcAft>
                <a:spcPct val="0"/>
              </a:spcAft>
              <a:defRPr sz="2400">
                <a:solidFill>
                  <a:schemeClr val="tx1"/>
                </a:solidFill>
                <a:latin typeface="Arial Unicode MS" pitchFamily="34" charset="-128"/>
              </a:defRPr>
            </a:lvl8pPr>
            <a:lvl9pPr marL="3886200" indent="-228600" defTabSz="457200" eaLnBrk="0" fontAlgn="base" hangingPunct="0">
              <a:spcBef>
                <a:spcPct val="0"/>
              </a:spcBef>
              <a:spcAft>
                <a:spcPct val="0"/>
              </a:spcAft>
              <a:defRPr sz="2400">
                <a:solidFill>
                  <a:schemeClr val="tx1"/>
                </a:solidFill>
                <a:latin typeface="Arial Unicode MS" pitchFamily="34" charset="-128"/>
              </a:defRPr>
            </a:lvl9pPr>
          </a:lstStyle>
          <a:p>
            <a:pPr algn="r" eaLnBrk="1" hangingPunct="1"/>
            <a:fld id="{7DB849C4-FC74-4FD4-889A-D79BA3D6B57F}" type="slidenum">
              <a:rPr lang="en-US" sz="1200">
                <a:solidFill>
                  <a:srgbClr val="383425"/>
                </a:solidFill>
                <a:latin typeface="VAG Rounded Std Thin" pitchFamily="34" charset="0"/>
              </a:rPr>
              <a:pPr algn="r" eaLnBrk="1" hangingPunct="1"/>
              <a:t>20</a:t>
            </a:fld>
            <a:endParaRPr lang="en-US" sz="1200" dirty="0">
              <a:solidFill>
                <a:srgbClr val="383425"/>
              </a:solidFill>
              <a:latin typeface="VAG Rounded Std Thin" pitchFamily="34" charset="0"/>
            </a:endParaRPr>
          </a:p>
        </p:txBody>
      </p:sp>
      <p:sp>
        <p:nvSpPr>
          <p:cNvPr id="3" name="TextBox 2"/>
          <p:cNvSpPr txBox="1"/>
          <p:nvPr/>
        </p:nvSpPr>
        <p:spPr>
          <a:xfrm>
            <a:off x="251520" y="1700808"/>
            <a:ext cx="8568952" cy="2708433"/>
          </a:xfrm>
          <a:prstGeom prst="rect">
            <a:avLst/>
          </a:prstGeom>
          <a:noFill/>
        </p:spPr>
        <p:txBody>
          <a:bodyPr wrap="square" rtlCol="0">
            <a:spAutoFit/>
          </a:bodyPr>
          <a:lstStyle/>
          <a:p>
            <a:r>
              <a:rPr lang="en-GB" sz="1400" b="1" dirty="0">
                <a:solidFill>
                  <a:srgbClr val="F8F8F8"/>
                </a:solidFill>
              </a:rPr>
              <a:t>2014/15 Example of Sale of Properties:</a:t>
            </a:r>
          </a:p>
          <a:p>
            <a:endParaRPr lang="en-GB" sz="1200" b="1" dirty="0"/>
          </a:p>
          <a:p>
            <a:endParaRPr lang="en-GB" sz="1200" dirty="0"/>
          </a:p>
          <a:p>
            <a:endParaRPr lang="en-GB" sz="1200" b="1" dirty="0"/>
          </a:p>
          <a:p>
            <a:endParaRPr lang="en-GB" sz="1200" b="1" dirty="0"/>
          </a:p>
          <a:p>
            <a:endParaRPr lang="en-GB" sz="1200" b="1" dirty="0"/>
          </a:p>
          <a:p>
            <a:endParaRPr lang="en-GB" sz="1200" b="1" dirty="0"/>
          </a:p>
          <a:p>
            <a:endParaRPr lang="en-GB" sz="1200" b="1" dirty="0"/>
          </a:p>
          <a:p>
            <a:endParaRPr lang="en-GB" sz="1200" b="1" dirty="0">
              <a:solidFill>
                <a:srgbClr val="F8F8F8"/>
              </a:solidFill>
            </a:endParaRPr>
          </a:p>
          <a:p>
            <a:r>
              <a:rPr lang="en-GB" sz="1200" b="1" dirty="0">
                <a:solidFill>
                  <a:srgbClr val="F8F8F8"/>
                </a:solidFill>
              </a:rPr>
              <a:t>Calculation:                                                              £31,100 Gain</a:t>
            </a:r>
            <a:endParaRPr lang="en-GB" sz="1200" dirty="0">
              <a:solidFill>
                <a:srgbClr val="F8F8F8"/>
              </a:solidFill>
            </a:endParaRPr>
          </a:p>
          <a:p>
            <a:r>
              <a:rPr lang="en-GB" sz="1200" b="1" dirty="0">
                <a:solidFill>
                  <a:srgbClr val="F8F8F8"/>
                </a:solidFill>
              </a:rPr>
              <a:t>                                                                           </a:t>
            </a:r>
            <a:r>
              <a:rPr lang="en-GB" sz="1200" b="1" u="sng" dirty="0">
                <a:solidFill>
                  <a:srgbClr val="F8F8F8"/>
                </a:solidFill>
              </a:rPr>
              <a:t>-       £6,250 Loss</a:t>
            </a:r>
            <a:endParaRPr lang="en-GB" sz="1200" dirty="0">
              <a:solidFill>
                <a:srgbClr val="F8F8F8"/>
              </a:solidFill>
            </a:endParaRPr>
          </a:p>
          <a:p>
            <a:r>
              <a:rPr lang="en-GB" sz="1200" b="1" dirty="0">
                <a:solidFill>
                  <a:srgbClr val="F8F8F8"/>
                </a:solidFill>
              </a:rPr>
              <a:t>                                                                                 £24,850 Gain.</a:t>
            </a:r>
            <a:endParaRPr lang="en-GB" sz="1200" dirty="0">
              <a:solidFill>
                <a:srgbClr val="F8F8F8"/>
              </a:solidFill>
            </a:endParaRPr>
          </a:p>
          <a:p>
            <a:r>
              <a:rPr lang="en-GB" sz="1200" b="1" dirty="0">
                <a:solidFill>
                  <a:srgbClr val="F8F8F8"/>
                </a:solidFill>
              </a:rPr>
              <a:t>CGT Allowances 2014/15 £11,000 x 2              -     </a:t>
            </a:r>
            <a:r>
              <a:rPr lang="en-GB" sz="1200" b="1" u="sng" dirty="0">
                <a:solidFill>
                  <a:srgbClr val="F8F8F8"/>
                </a:solidFill>
              </a:rPr>
              <a:t>£22,000</a:t>
            </a:r>
            <a:endParaRPr lang="en-GB" sz="1200" dirty="0">
              <a:solidFill>
                <a:srgbClr val="F8F8F8"/>
              </a:solidFill>
            </a:endParaRPr>
          </a:p>
          <a:p>
            <a:r>
              <a:rPr lang="en-GB" sz="1200" b="1" dirty="0"/>
              <a:t>                                                                                     </a:t>
            </a:r>
            <a:r>
              <a:rPr lang="en-GB" sz="1200" b="1" u="sng" dirty="0"/>
              <a:t>£2,850 </a:t>
            </a:r>
            <a:r>
              <a:rPr lang="en-GB" sz="1200" b="1" dirty="0"/>
              <a:t>Gain x 28% = </a:t>
            </a:r>
            <a:r>
              <a:rPr lang="en-GB" sz="1200" b="1" u="sng" dirty="0"/>
              <a:t>£798</a:t>
            </a:r>
            <a:r>
              <a:rPr lang="en-GB" sz="1200" b="1" dirty="0"/>
              <a:t> CGT To Pay 14/15</a:t>
            </a:r>
            <a:endParaRPr lang="en-GB" sz="1200" dirty="0"/>
          </a:p>
        </p:txBody>
      </p:sp>
      <p:sp>
        <p:nvSpPr>
          <p:cNvPr id="2" name="TextBox 1"/>
          <p:cNvSpPr txBox="1"/>
          <p:nvPr/>
        </p:nvSpPr>
        <p:spPr>
          <a:xfrm>
            <a:off x="60203" y="1173225"/>
            <a:ext cx="2204450" cy="276999"/>
          </a:xfrm>
          <a:prstGeom prst="rect">
            <a:avLst/>
          </a:prstGeom>
          <a:noFill/>
        </p:spPr>
        <p:txBody>
          <a:bodyPr wrap="none" rtlCol="0">
            <a:spAutoFit/>
          </a:bodyPr>
          <a:lstStyle/>
          <a:p>
            <a:r>
              <a:rPr lang="en-GB" sz="1200" dirty="0">
                <a:solidFill>
                  <a:schemeClr val="accent1">
                    <a:lumMod val="20000"/>
                    <a:lumOff val="80000"/>
                  </a:schemeClr>
                </a:solidFill>
              </a:rPr>
              <a:t>Capital Gains Tax Calculation</a:t>
            </a:r>
          </a:p>
        </p:txBody>
      </p:sp>
      <p:graphicFrame>
        <p:nvGraphicFramePr>
          <p:cNvPr id="11" name="Table 10"/>
          <p:cNvGraphicFramePr>
            <a:graphicFrameLocks noGrp="1"/>
          </p:cNvGraphicFramePr>
          <p:nvPr>
            <p:extLst>
              <p:ext uri="{D42A27DB-BD31-4B8C-83A1-F6EECF244321}">
                <p14:modId xmlns:p14="http://schemas.microsoft.com/office/powerpoint/2010/main" val="2746341508"/>
              </p:ext>
            </p:extLst>
          </p:nvPr>
        </p:nvGraphicFramePr>
        <p:xfrm>
          <a:off x="1619672" y="2132856"/>
          <a:ext cx="5725160" cy="935355"/>
        </p:xfrm>
        <a:graphic>
          <a:graphicData uri="http://schemas.openxmlformats.org/drawingml/2006/table">
            <a:tbl>
              <a:tblPr firstRow="1" firstCol="1" bandRow="1">
                <a:tableStyleId>{5C22544A-7EE6-4342-B048-85BDC9FD1C3A}</a:tableStyleId>
              </a:tblPr>
              <a:tblGrid>
                <a:gridCol w="1908175">
                  <a:extLst>
                    <a:ext uri="{9D8B030D-6E8A-4147-A177-3AD203B41FA5}">
                      <a16:colId xmlns:a16="http://schemas.microsoft.com/office/drawing/2014/main" val="20000"/>
                    </a:ext>
                  </a:extLst>
                </a:gridCol>
                <a:gridCol w="1908175">
                  <a:extLst>
                    <a:ext uri="{9D8B030D-6E8A-4147-A177-3AD203B41FA5}">
                      <a16:colId xmlns:a16="http://schemas.microsoft.com/office/drawing/2014/main" val="20001"/>
                    </a:ext>
                  </a:extLst>
                </a:gridCol>
                <a:gridCol w="1908810">
                  <a:extLst>
                    <a:ext uri="{9D8B030D-6E8A-4147-A177-3AD203B41FA5}">
                      <a16:colId xmlns:a16="http://schemas.microsoft.com/office/drawing/2014/main" val="20002"/>
                    </a:ext>
                  </a:extLst>
                </a:gridCol>
              </a:tblGrid>
              <a:tr h="0">
                <a:tc>
                  <a:txBody>
                    <a:bodyPr/>
                    <a:lstStyle/>
                    <a:p>
                      <a:pPr>
                        <a:lnSpc>
                          <a:spcPct val="107000"/>
                        </a:lnSpc>
                        <a:spcAft>
                          <a:spcPts val="0"/>
                        </a:spcAft>
                      </a:pPr>
                      <a:r>
                        <a:rPr lang="en-GB" sz="1200">
                          <a:effectLst/>
                        </a:rPr>
                        <a:t>Property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Gain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Loss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342900" lvl="0" indent="-342900">
                        <a:lnSpc>
                          <a:spcPct val="107000"/>
                        </a:lnSpc>
                        <a:spcAft>
                          <a:spcPts val="0"/>
                        </a:spcAft>
                        <a:buFont typeface="+mj-lt"/>
                        <a:buAutoNum type="alphaUcPeriod"/>
                      </a:pPr>
                      <a:r>
                        <a:rPr lang="en-GB" sz="1200" dirty="0">
                          <a:effectLst/>
                        </a:rPr>
                        <a:t>10 Rob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£1,000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342900" lvl="0" indent="-342900">
                        <a:lnSpc>
                          <a:spcPct val="107000"/>
                        </a:lnSpc>
                        <a:spcAft>
                          <a:spcPts val="0"/>
                        </a:spcAft>
                        <a:buFont typeface="+mj-lt"/>
                        <a:buAutoNum type="alphaUcPeriod"/>
                      </a:pPr>
                      <a:r>
                        <a:rPr lang="en-GB" sz="1200" dirty="0">
                          <a:effectLst/>
                        </a:rPr>
                        <a:t>11 Som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£6,250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342900" lvl="0" indent="-342900">
                        <a:lnSpc>
                          <a:spcPct val="107000"/>
                        </a:lnSpc>
                        <a:spcAft>
                          <a:spcPts val="0"/>
                        </a:spcAft>
                        <a:buFont typeface="+mj-lt"/>
                        <a:buAutoNum type="alphaUcPeriod"/>
                      </a:pPr>
                      <a:r>
                        <a:rPr lang="en-GB" sz="1200" dirty="0">
                          <a:effectLst/>
                        </a:rPr>
                        <a:t>30 Bide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£30,100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n-GB" sz="1200" dirty="0">
                          <a:effectLst/>
                        </a:rPr>
                        <a:t>Totals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£31,100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£6,250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12" name="TextBox 11"/>
          <p:cNvSpPr txBox="1"/>
          <p:nvPr/>
        </p:nvSpPr>
        <p:spPr>
          <a:xfrm>
            <a:off x="251520" y="4530799"/>
            <a:ext cx="8760269" cy="738664"/>
          </a:xfrm>
          <a:prstGeom prst="rect">
            <a:avLst/>
          </a:prstGeom>
          <a:noFill/>
        </p:spPr>
        <p:txBody>
          <a:bodyPr wrap="square" rtlCol="0">
            <a:spAutoFit/>
          </a:bodyPr>
          <a:lstStyle/>
          <a:p>
            <a:r>
              <a:rPr lang="en-GB" sz="1400" b="1" dirty="0">
                <a:solidFill>
                  <a:srgbClr val="F8F8F8"/>
                </a:solidFill>
              </a:rPr>
              <a:t>2015/16 Example of Sale of Properties:</a:t>
            </a:r>
          </a:p>
          <a:p>
            <a:endParaRPr lang="en-GB" sz="1400" b="1" dirty="0"/>
          </a:p>
          <a:p>
            <a:endParaRPr lang="en-GB" sz="1400" dirty="0"/>
          </a:p>
        </p:txBody>
      </p:sp>
      <p:graphicFrame>
        <p:nvGraphicFramePr>
          <p:cNvPr id="13" name="Table 12"/>
          <p:cNvGraphicFramePr>
            <a:graphicFrameLocks noGrp="1"/>
          </p:cNvGraphicFramePr>
          <p:nvPr>
            <p:extLst>
              <p:ext uri="{D42A27DB-BD31-4B8C-83A1-F6EECF244321}">
                <p14:modId xmlns:p14="http://schemas.microsoft.com/office/powerpoint/2010/main" val="523415619"/>
              </p:ext>
            </p:extLst>
          </p:nvPr>
        </p:nvGraphicFramePr>
        <p:xfrm>
          <a:off x="1619672" y="4900131"/>
          <a:ext cx="5725160" cy="561213"/>
        </p:xfrm>
        <a:graphic>
          <a:graphicData uri="http://schemas.openxmlformats.org/drawingml/2006/table">
            <a:tbl>
              <a:tblPr firstRow="1" firstCol="1" bandRow="1">
                <a:tableStyleId>{5C22544A-7EE6-4342-B048-85BDC9FD1C3A}</a:tableStyleId>
              </a:tblPr>
              <a:tblGrid>
                <a:gridCol w="1908175">
                  <a:extLst>
                    <a:ext uri="{9D8B030D-6E8A-4147-A177-3AD203B41FA5}">
                      <a16:colId xmlns:a16="http://schemas.microsoft.com/office/drawing/2014/main" val="20000"/>
                    </a:ext>
                  </a:extLst>
                </a:gridCol>
                <a:gridCol w="1908175">
                  <a:extLst>
                    <a:ext uri="{9D8B030D-6E8A-4147-A177-3AD203B41FA5}">
                      <a16:colId xmlns:a16="http://schemas.microsoft.com/office/drawing/2014/main" val="20001"/>
                    </a:ext>
                  </a:extLst>
                </a:gridCol>
                <a:gridCol w="1908810">
                  <a:extLst>
                    <a:ext uri="{9D8B030D-6E8A-4147-A177-3AD203B41FA5}">
                      <a16:colId xmlns:a16="http://schemas.microsoft.com/office/drawing/2014/main" val="20002"/>
                    </a:ext>
                  </a:extLst>
                </a:gridCol>
              </a:tblGrid>
              <a:tr h="0">
                <a:tc>
                  <a:txBody>
                    <a:bodyPr/>
                    <a:lstStyle/>
                    <a:p>
                      <a:pPr>
                        <a:lnSpc>
                          <a:spcPct val="107000"/>
                        </a:lnSpc>
                        <a:spcAft>
                          <a:spcPts val="0"/>
                        </a:spcAft>
                      </a:pPr>
                      <a:r>
                        <a:rPr lang="en-GB" sz="1200" dirty="0">
                          <a:effectLst/>
                        </a:rPr>
                        <a:t>Property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Gain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Loss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342900" lvl="0" indent="-342900">
                        <a:lnSpc>
                          <a:spcPct val="107000"/>
                        </a:lnSpc>
                        <a:spcAft>
                          <a:spcPts val="0"/>
                        </a:spcAft>
                        <a:buFont typeface="+mj-lt"/>
                        <a:buAutoNum type="alphaUcPeriod"/>
                      </a:pPr>
                      <a:r>
                        <a:rPr lang="en-GB" sz="1200" dirty="0">
                          <a:effectLst/>
                        </a:rPr>
                        <a:t>4 Lea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£25,600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                   Nil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en-GB" sz="1200">
                          <a:effectLst/>
                        </a:rPr>
                        <a:t>Totals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£25,600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Nil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14" name="TextBox 13"/>
          <p:cNvSpPr txBox="1"/>
          <p:nvPr/>
        </p:nvSpPr>
        <p:spPr>
          <a:xfrm>
            <a:off x="251520" y="5805264"/>
            <a:ext cx="8568952" cy="1015663"/>
          </a:xfrm>
          <a:prstGeom prst="rect">
            <a:avLst/>
          </a:prstGeom>
          <a:noFill/>
        </p:spPr>
        <p:txBody>
          <a:bodyPr wrap="square" rtlCol="0">
            <a:spAutoFit/>
          </a:bodyPr>
          <a:lstStyle/>
          <a:p>
            <a:r>
              <a:rPr lang="en-GB" sz="1200" b="1" dirty="0">
                <a:solidFill>
                  <a:srgbClr val="F8F8F8"/>
                </a:solidFill>
              </a:rPr>
              <a:t>Calculation:                                                           £25,600 Gain</a:t>
            </a:r>
            <a:endParaRPr lang="en-GB" sz="1200" dirty="0">
              <a:solidFill>
                <a:srgbClr val="F8F8F8"/>
              </a:solidFill>
            </a:endParaRPr>
          </a:p>
          <a:p>
            <a:r>
              <a:rPr lang="en-GB" sz="1200" b="1" dirty="0">
                <a:solidFill>
                  <a:srgbClr val="F8F8F8"/>
                </a:solidFill>
              </a:rPr>
              <a:t>*CGT Allowances 2015/16 £11,000 x 2             -  </a:t>
            </a:r>
            <a:r>
              <a:rPr lang="en-GB" sz="1200" b="1" u="sng" dirty="0">
                <a:solidFill>
                  <a:srgbClr val="F8F8F8"/>
                </a:solidFill>
              </a:rPr>
              <a:t>£22,000</a:t>
            </a:r>
            <a:endParaRPr lang="en-GB" sz="1200" dirty="0">
              <a:solidFill>
                <a:srgbClr val="F8F8F8"/>
              </a:solidFill>
            </a:endParaRPr>
          </a:p>
          <a:p>
            <a:r>
              <a:rPr lang="en-GB" sz="1200" b="1" dirty="0">
                <a:solidFill>
                  <a:srgbClr val="F8F8F8"/>
                </a:solidFill>
              </a:rPr>
              <a:t>                                                                               £</a:t>
            </a:r>
            <a:r>
              <a:rPr lang="en-GB" sz="1200" b="1" u="sng" dirty="0">
                <a:solidFill>
                  <a:srgbClr val="F8F8F8"/>
                </a:solidFill>
              </a:rPr>
              <a:t>3,600 </a:t>
            </a:r>
            <a:r>
              <a:rPr lang="en-GB" sz="1200" b="1" dirty="0">
                <a:solidFill>
                  <a:srgbClr val="F8F8F8"/>
                </a:solidFill>
              </a:rPr>
              <a:t>Gain x 28% = </a:t>
            </a:r>
            <a:r>
              <a:rPr lang="en-GB" sz="1200" b="1" u="sng" dirty="0">
                <a:solidFill>
                  <a:srgbClr val="F8F8F8"/>
                </a:solidFill>
              </a:rPr>
              <a:t>£1,008</a:t>
            </a:r>
            <a:r>
              <a:rPr lang="en-GB" sz="1200" b="1" dirty="0">
                <a:solidFill>
                  <a:srgbClr val="F8F8F8"/>
                </a:solidFill>
              </a:rPr>
              <a:t> CGT To Pay 15/16.</a:t>
            </a:r>
          </a:p>
          <a:p>
            <a:endParaRPr lang="en-GB" sz="1200" dirty="0">
              <a:solidFill>
                <a:srgbClr val="F8F8F8"/>
              </a:solidFill>
            </a:endParaRPr>
          </a:p>
          <a:p>
            <a:r>
              <a:rPr lang="en-GB" sz="1000" b="1" dirty="0">
                <a:solidFill>
                  <a:srgbClr val="F8F8F8"/>
                </a:solidFill>
              </a:rPr>
              <a:t>*Assumes no change in Capital Gains Tax Allowances</a:t>
            </a:r>
            <a:endParaRPr lang="en-GB" sz="1000" dirty="0">
              <a:solidFill>
                <a:srgbClr val="F8F8F8"/>
              </a:solidFill>
            </a:endParaRPr>
          </a:p>
        </p:txBody>
      </p:sp>
    </p:spTree>
    <p:extLst>
      <p:ext uri="{BB962C8B-B14F-4D97-AF65-F5344CB8AC3E}">
        <p14:creationId xmlns:p14="http://schemas.microsoft.com/office/powerpoint/2010/main" val="351701663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txBox="1">
            <a:spLocks noGrp="1"/>
          </p:cNvSpPr>
          <p:nvPr/>
        </p:nvSpPr>
        <p:spPr>
          <a:xfrm>
            <a:off x="6938963" y="6215063"/>
            <a:ext cx="2133600" cy="365125"/>
          </a:xfrm>
          <a:prstGeom prst="rect">
            <a:avLst/>
          </a:prstGeom>
          <a:noFill/>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fld id="{96239BD4-CDA5-4EB7-95ED-88AD03C758AB}" type="slidenum">
              <a:rPr lang="en-GB" sz="1200">
                <a:latin typeface="Arial" pitchFamily="34" charset="0"/>
                <a:cs typeface="Arial" pitchFamily="34" charset="0"/>
              </a:rPr>
              <a:pPr algn="r">
                <a:defRPr/>
              </a:pPr>
              <a:t>21</a:t>
            </a:fld>
            <a:endParaRPr lang="en-GB" sz="1200" dirty="0">
              <a:latin typeface="Arial" pitchFamily="34" charset="0"/>
              <a:cs typeface="Arial" pitchFamily="34" charset="0"/>
            </a:endParaRPr>
          </a:p>
        </p:txBody>
      </p:sp>
      <p:sp>
        <p:nvSpPr>
          <p:cNvPr id="9220" name="Rectangle 72"/>
          <p:cNvSpPr>
            <a:spLocks noChangeArrowheads="1"/>
          </p:cNvSpPr>
          <p:nvPr/>
        </p:nvSpPr>
        <p:spPr bwMode="auto">
          <a:xfrm>
            <a:off x="323850" y="188640"/>
            <a:ext cx="4721866"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sz="4400" b="1" dirty="0">
                <a:solidFill>
                  <a:srgbClr val="F8F8F8"/>
                </a:solidFill>
                <a:latin typeface="Trebuchet MS" panose="020B0603020202020204" pitchFamily="34" charset="0"/>
              </a:rPr>
              <a:t>What is the plan? </a:t>
            </a:r>
          </a:p>
          <a:p>
            <a:r>
              <a:rPr lang="en-GB" b="1" dirty="0">
                <a:solidFill>
                  <a:srgbClr val="F8F8F8"/>
                </a:solidFill>
                <a:latin typeface="Trebuchet MS" panose="020B0603020202020204" pitchFamily="34" charset="0"/>
              </a:rPr>
              <a:t>Recommendation No: 1</a:t>
            </a:r>
            <a:endParaRPr lang="en-US" b="1" dirty="0">
              <a:solidFill>
                <a:srgbClr val="F8F8F8"/>
              </a:solidFill>
              <a:latin typeface="Trebuchet MS" panose="020B0603020202020204" pitchFamily="34" charset="0"/>
            </a:endParaRPr>
          </a:p>
        </p:txBody>
      </p:sp>
      <p:sp>
        <p:nvSpPr>
          <p:cNvPr id="9221" name="Text Box 74"/>
          <p:cNvSpPr txBox="1">
            <a:spLocks noChangeArrowheads="1"/>
          </p:cNvSpPr>
          <p:nvPr/>
        </p:nvSpPr>
        <p:spPr bwMode="auto">
          <a:xfrm>
            <a:off x="423957" y="1777053"/>
            <a:ext cx="79200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buFontTx/>
              <a:buChar char="•"/>
            </a:pPr>
            <a:r>
              <a:rPr lang="en-GB" sz="1400" dirty="0">
                <a:latin typeface="Arial" charset="0"/>
                <a:cs typeface="Arial" charset="0"/>
              </a:rPr>
              <a:t>  </a:t>
            </a:r>
            <a:r>
              <a:rPr lang="en-GB" sz="1400" dirty="0">
                <a:solidFill>
                  <a:srgbClr val="F8F8F8"/>
                </a:solidFill>
                <a:latin typeface="Arial" charset="0"/>
                <a:cs typeface="Arial" charset="0"/>
              </a:rPr>
              <a:t>Invest £30,000 of the proposed £160,000 of your Low Interest yielding Cash Deposits</a:t>
            </a:r>
            <a:r>
              <a:rPr lang="en-GB" sz="1400" dirty="0">
                <a:solidFill>
                  <a:srgbClr val="F8F8F8"/>
                </a:solidFill>
                <a:latin typeface="Trebuchet MS" panose="020B0603020202020204" pitchFamily="34" charset="0"/>
                <a:cs typeface="Arial" charset="0"/>
              </a:rPr>
              <a:t> in the most tax efficient way possible with SIPP Centre: </a:t>
            </a:r>
            <a:endParaRPr lang="en-US" sz="1400" dirty="0">
              <a:solidFill>
                <a:srgbClr val="F8F8F8"/>
              </a:solidFill>
              <a:latin typeface="Trebuchet MS" panose="020B0603020202020204" pitchFamily="34" charset="0"/>
              <a:cs typeface="Arial" charset="0"/>
            </a:endParaRPr>
          </a:p>
        </p:txBody>
      </p:sp>
      <p:sp>
        <p:nvSpPr>
          <p:cNvPr id="9222" name="Rectangle 75"/>
          <p:cNvSpPr>
            <a:spLocks noChangeArrowheads="1"/>
          </p:cNvSpPr>
          <p:nvPr/>
        </p:nvSpPr>
        <p:spPr bwMode="auto">
          <a:xfrm>
            <a:off x="528230" y="2450415"/>
            <a:ext cx="7920037" cy="2160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US" sz="1600" b="1" dirty="0">
              <a:latin typeface="Arial" charset="0"/>
              <a:cs typeface="Arial" charset="0"/>
            </a:endParaRPr>
          </a:p>
        </p:txBody>
      </p:sp>
      <p:sp>
        <p:nvSpPr>
          <p:cNvPr id="9223" name="Rectangle 76"/>
          <p:cNvSpPr>
            <a:spLocks noChangeArrowheads="1"/>
          </p:cNvSpPr>
          <p:nvPr/>
        </p:nvSpPr>
        <p:spPr bwMode="auto">
          <a:xfrm>
            <a:off x="3593450" y="2673351"/>
            <a:ext cx="1440110" cy="17272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dirty="0">
                <a:latin typeface="Trebuchet MS" panose="020B0603020202020204" pitchFamily="34" charset="0"/>
                <a:cs typeface="Arial" charset="0"/>
              </a:rPr>
              <a:t>Invest in ISA’s</a:t>
            </a:r>
          </a:p>
          <a:p>
            <a:pPr algn="ctr"/>
            <a:r>
              <a:rPr lang="en-US" sz="1400" dirty="0">
                <a:latin typeface="Trebuchet MS" panose="020B0603020202020204" pitchFamily="34" charset="0"/>
                <a:cs typeface="Arial" charset="0"/>
              </a:rPr>
              <a:t>with</a:t>
            </a:r>
          </a:p>
          <a:p>
            <a:pPr algn="ctr"/>
            <a:r>
              <a:rPr lang="en-US" sz="1400" dirty="0">
                <a:latin typeface="Trebuchet MS" panose="020B0603020202020204" pitchFamily="34" charset="0"/>
                <a:cs typeface="Arial" charset="0"/>
              </a:rPr>
              <a:t>Transact </a:t>
            </a:r>
          </a:p>
        </p:txBody>
      </p:sp>
      <p:sp>
        <p:nvSpPr>
          <p:cNvPr id="9224" name="AutoShape 77"/>
          <p:cNvSpPr>
            <a:spLocks noChangeArrowheads="1"/>
          </p:cNvSpPr>
          <p:nvPr/>
        </p:nvSpPr>
        <p:spPr bwMode="auto">
          <a:xfrm>
            <a:off x="5033560" y="3213099"/>
            <a:ext cx="1826964" cy="720725"/>
          </a:xfrm>
          <a:prstGeom prst="rightArrow">
            <a:avLst>
              <a:gd name="adj1" fmla="val 50000"/>
              <a:gd name="adj2" fmla="val 52423"/>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dirty="0">
                <a:latin typeface="Trebuchet MS" panose="020B0603020202020204" pitchFamily="34" charset="0"/>
                <a:cs typeface="Arial" charset="0"/>
              </a:rPr>
              <a:t>Balanced Strategy</a:t>
            </a:r>
          </a:p>
        </p:txBody>
      </p:sp>
      <p:sp>
        <p:nvSpPr>
          <p:cNvPr id="9225" name="Rectangle 78"/>
          <p:cNvSpPr>
            <a:spLocks noChangeArrowheads="1"/>
          </p:cNvSpPr>
          <p:nvPr/>
        </p:nvSpPr>
        <p:spPr bwMode="auto">
          <a:xfrm>
            <a:off x="6804024" y="2745583"/>
            <a:ext cx="1584325" cy="1654968"/>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dirty="0">
                <a:latin typeface="Trebuchet MS" panose="020B0603020202020204" pitchFamily="34" charset="0"/>
                <a:cs typeface="Arial" charset="0"/>
              </a:rPr>
              <a:t>Invest for </a:t>
            </a:r>
          </a:p>
          <a:p>
            <a:pPr algn="ctr"/>
            <a:r>
              <a:rPr lang="en-US" sz="1400" dirty="0">
                <a:latin typeface="Trebuchet MS" panose="020B0603020202020204" pitchFamily="34" charset="0"/>
                <a:cs typeface="Arial" charset="0"/>
              </a:rPr>
              <a:t>Tax Free</a:t>
            </a:r>
          </a:p>
          <a:p>
            <a:pPr algn="ctr"/>
            <a:r>
              <a:rPr lang="en-US" sz="1400" dirty="0">
                <a:latin typeface="Trebuchet MS" panose="020B0603020202020204" pitchFamily="34" charset="0"/>
                <a:cs typeface="Arial" charset="0"/>
              </a:rPr>
              <a:t>Growth &amp; Income </a:t>
            </a:r>
          </a:p>
          <a:p>
            <a:pPr algn="ctr"/>
            <a:r>
              <a:rPr lang="en-US" sz="1400" dirty="0">
                <a:latin typeface="Trebuchet MS" panose="020B0603020202020204" pitchFamily="34" charset="0"/>
                <a:cs typeface="Arial" charset="0"/>
              </a:rPr>
              <a:t> </a:t>
            </a:r>
          </a:p>
        </p:txBody>
      </p:sp>
      <p:sp>
        <p:nvSpPr>
          <p:cNvPr id="9226" name="AutoShape 79"/>
          <p:cNvSpPr>
            <a:spLocks noChangeArrowheads="1"/>
          </p:cNvSpPr>
          <p:nvPr/>
        </p:nvSpPr>
        <p:spPr bwMode="auto">
          <a:xfrm>
            <a:off x="1720200" y="2745582"/>
            <a:ext cx="1873250" cy="647700"/>
          </a:xfrm>
          <a:prstGeom prst="rightArrow">
            <a:avLst>
              <a:gd name="adj1" fmla="val 50000"/>
              <a:gd name="adj2" fmla="val 72304"/>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1400" dirty="0">
              <a:latin typeface="Trebuchet MS" panose="020B0603020202020204" pitchFamily="34" charset="0"/>
              <a:cs typeface="Arial" charset="0"/>
            </a:endParaRPr>
          </a:p>
        </p:txBody>
      </p:sp>
      <p:sp>
        <p:nvSpPr>
          <p:cNvPr id="9227" name="Rectangle 80"/>
          <p:cNvSpPr>
            <a:spLocks noChangeArrowheads="1"/>
          </p:cNvSpPr>
          <p:nvPr/>
        </p:nvSpPr>
        <p:spPr bwMode="auto">
          <a:xfrm>
            <a:off x="567832" y="2450415"/>
            <a:ext cx="1152525" cy="1015098"/>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1200" dirty="0">
                <a:latin typeface="Trebuchet MS" panose="020B0603020202020204" pitchFamily="34" charset="0"/>
                <a:cs typeface="Arial" charset="0"/>
              </a:rPr>
              <a:t>Chris to utilise </a:t>
            </a:r>
          </a:p>
          <a:p>
            <a:pPr algn="ctr"/>
            <a:r>
              <a:rPr lang="en-GB" sz="1200" dirty="0">
                <a:latin typeface="Trebuchet MS" panose="020B0603020202020204" pitchFamily="34" charset="0"/>
                <a:cs typeface="Arial" charset="0"/>
              </a:rPr>
              <a:t>the 2014/15 </a:t>
            </a:r>
          </a:p>
          <a:p>
            <a:pPr algn="ctr"/>
            <a:r>
              <a:rPr lang="en-GB" sz="1200" dirty="0">
                <a:latin typeface="Trebuchet MS" panose="020B0603020202020204" pitchFamily="34" charset="0"/>
                <a:cs typeface="Arial" charset="0"/>
              </a:rPr>
              <a:t>ISA allowance </a:t>
            </a:r>
          </a:p>
          <a:p>
            <a:pPr algn="ctr"/>
            <a:r>
              <a:rPr lang="en-GB" sz="1200" dirty="0">
                <a:latin typeface="Trebuchet MS" panose="020B0603020202020204" pitchFamily="34" charset="0"/>
                <a:cs typeface="Arial" charset="0"/>
              </a:rPr>
              <a:t>of £15,000 </a:t>
            </a:r>
            <a:endParaRPr lang="en-US" sz="1200" dirty="0">
              <a:latin typeface="Trebuchet MS" panose="020B0603020202020204" pitchFamily="34" charset="0"/>
              <a:cs typeface="Arial" charset="0"/>
            </a:endParaRPr>
          </a:p>
        </p:txBody>
      </p:sp>
      <p:sp>
        <p:nvSpPr>
          <p:cNvPr id="9228" name="Text Box 81"/>
          <p:cNvSpPr txBox="1">
            <a:spLocks noChangeArrowheads="1"/>
          </p:cNvSpPr>
          <p:nvPr/>
        </p:nvSpPr>
        <p:spPr bwMode="auto">
          <a:xfrm>
            <a:off x="455205" y="4718953"/>
            <a:ext cx="7993062" cy="169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pPr>
            <a:r>
              <a:rPr lang="en-GB" sz="1400" u="sng" dirty="0">
                <a:solidFill>
                  <a:srgbClr val="F8F8F8"/>
                </a:solidFill>
                <a:latin typeface="Trebuchet MS" panose="020B0603020202020204" pitchFamily="34" charset="0"/>
                <a:cs typeface="Arial" charset="0"/>
              </a:rPr>
              <a:t>Reason Why:</a:t>
            </a:r>
            <a:r>
              <a:rPr lang="en-GB" sz="1400" dirty="0">
                <a:solidFill>
                  <a:srgbClr val="F8F8F8"/>
                </a:solidFill>
                <a:latin typeface="Trebuchet MS" panose="020B0603020202020204" pitchFamily="34" charset="0"/>
                <a:cs typeface="Arial" charset="0"/>
              </a:rPr>
              <a:t> </a:t>
            </a:r>
          </a:p>
          <a:p>
            <a:pPr eaLnBrk="1" hangingPunct="1">
              <a:spcBef>
                <a:spcPct val="50000"/>
              </a:spcBef>
              <a:buFontTx/>
              <a:buChar char="•"/>
            </a:pPr>
            <a:r>
              <a:rPr lang="en-GB" sz="1200" dirty="0">
                <a:solidFill>
                  <a:srgbClr val="F8F8F8"/>
                </a:solidFill>
                <a:latin typeface="Trebuchet MS" panose="020B0603020202020204" pitchFamily="34" charset="0"/>
                <a:cs typeface="Arial" charset="0"/>
              </a:rPr>
              <a:t>Current Interest rates are low and in some cases not even keeping pace with inflation, by moving funds to a Balanced Investment strategy will give you the potential for greater tax efficient growth and tax efficient income, whilst maintaining access.</a:t>
            </a:r>
          </a:p>
          <a:p>
            <a:pPr eaLnBrk="1" hangingPunct="1">
              <a:spcBef>
                <a:spcPct val="50000"/>
              </a:spcBef>
              <a:buFontTx/>
              <a:buChar char="•"/>
            </a:pPr>
            <a:r>
              <a:rPr lang="en-GB" sz="1200" dirty="0">
                <a:solidFill>
                  <a:srgbClr val="F8F8F8"/>
                </a:solidFill>
                <a:latin typeface="Trebuchet MS" panose="020B0603020202020204" pitchFamily="34" charset="0"/>
                <a:cs typeface="Arial" charset="0"/>
              </a:rPr>
              <a:t> The new proposed investments will fit in with your risk tolerance and therefore will now be a consistent part of your overall game-plan.</a:t>
            </a:r>
          </a:p>
          <a:p>
            <a:pPr eaLnBrk="1" hangingPunct="1">
              <a:spcBef>
                <a:spcPct val="50000"/>
              </a:spcBef>
            </a:pPr>
            <a:endParaRPr lang="en-US" sz="1200" dirty="0">
              <a:latin typeface="Trebuchet MS" panose="020B0603020202020204" pitchFamily="34" charset="0"/>
              <a:cs typeface="Arial" charset="0"/>
            </a:endParaRPr>
          </a:p>
        </p:txBody>
      </p:sp>
      <p:sp>
        <p:nvSpPr>
          <p:cNvPr id="13" name="Rectangle 80"/>
          <p:cNvSpPr>
            <a:spLocks noChangeArrowheads="1"/>
          </p:cNvSpPr>
          <p:nvPr/>
        </p:nvSpPr>
        <p:spPr bwMode="auto">
          <a:xfrm>
            <a:off x="558347" y="3582387"/>
            <a:ext cx="1152525" cy="1028615"/>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1200" dirty="0">
                <a:latin typeface="Trebuchet MS" panose="020B0603020202020204" pitchFamily="34" charset="0"/>
                <a:cs typeface="Arial" charset="0"/>
              </a:rPr>
              <a:t>Rose to </a:t>
            </a:r>
          </a:p>
          <a:p>
            <a:pPr algn="ctr"/>
            <a:r>
              <a:rPr lang="en-GB" sz="1200" dirty="0">
                <a:latin typeface="Trebuchet MS" panose="020B0603020202020204" pitchFamily="34" charset="0"/>
                <a:cs typeface="Arial" charset="0"/>
              </a:rPr>
              <a:t>utilise </a:t>
            </a:r>
          </a:p>
          <a:p>
            <a:pPr algn="ctr"/>
            <a:r>
              <a:rPr lang="en-GB" sz="1200" dirty="0">
                <a:latin typeface="Trebuchet MS" panose="020B0603020202020204" pitchFamily="34" charset="0"/>
                <a:cs typeface="Arial" charset="0"/>
              </a:rPr>
              <a:t>the 2014/15 </a:t>
            </a:r>
          </a:p>
          <a:p>
            <a:pPr algn="ctr"/>
            <a:r>
              <a:rPr lang="en-GB" sz="1200" dirty="0">
                <a:latin typeface="Trebuchet MS" panose="020B0603020202020204" pitchFamily="34" charset="0"/>
                <a:cs typeface="Arial" charset="0"/>
              </a:rPr>
              <a:t>ISA allowance </a:t>
            </a:r>
          </a:p>
          <a:p>
            <a:pPr algn="ctr"/>
            <a:r>
              <a:rPr lang="en-GB" sz="1200" dirty="0">
                <a:latin typeface="Trebuchet MS" panose="020B0603020202020204" pitchFamily="34" charset="0"/>
                <a:cs typeface="Arial" charset="0"/>
              </a:rPr>
              <a:t>of £15,000 </a:t>
            </a:r>
            <a:endParaRPr lang="en-US" sz="1200" dirty="0">
              <a:latin typeface="Trebuchet MS" panose="020B0603020202020204" pitchFamily="34" charset="0"/>
              <a:cs typeface="Arial" charset="0"/>
            </a:endParaRPr>
          </a:p>
          <a:p>
            <a:pPr algn="ctr"/>
            <a:endParaRPr lang="en-US" sz="1100" dirty="0">
              <a:latin typeface="Arial" charset="0"/>
              <a:cs typeface="Arial" charset="0"/>
            </a:endParaRPr>
          </a:p>
        </p:txBody>
      </p:sp>
      <p:sp>
        <p:nvSpPr>
          <p:cNvPr id="14" name="AutoShape 79"/>
          <p:cNvSpPr>
            <a:spLocks noChangeArrowheads="1"/>
          </p:cNvSpPr>
          <p:nvPr/>
        </p:nvSpPr>
        <p:spPr bwMode="auto">
          <a:xfrm>
            <a:off x="1720357" y="3789362"/>
            <a:ext cx="1843582" cy="647700"/>
          </a:xfrm>
          <a:prstGeom prst="rightArrow">
            <a:avLst>
              <a:gd name="adj1" fmla="val 50000"/>
              <a:gd name="adj2" fmla="val 72304"/>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1400" dirty="0">
              <a:latin typeface="Trebuchet MS" panose="020B0603020202020204" pitchFamily="34" charset="0"/>
              <a:cs typeface="Arial"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txBox="1">
            <a:spLocks noGrp="1"/>
          </p:cNvSpPr>
          <p:nvPr/>
        </p:nvSpPr>
        <p:spPr>
          <a:xfrm>
            <a:off x="6938963" y="6215063"/>
            <a:ext cx="2133600" cy="365125"/>
          </a:xfrm>
          <a:prstGeom prst="rect">
            <a:avLst/>
          </a:prstGeom>
          <a:noFill/>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fld id="{D6FE6ADB-BC0C-4DC9-99ED-271B23279F9A}" type="slidenum">
              <a:rPr lang="en-GB" sz="1200">
                <a:latin typeface="Arial" pitchFamily="34" charset="0"/>
                <a:cs typeface="Arial" pitchFamily="34" charset="0"/>
              </a:rPr>
              <a:pPr algn="r">
                <a:defRPr/>
              </a:pPr>
              <a:t>22</a:t>
            </a:fld>
            <a:endParaRPr lang="en-GB" sz="1200" dirty="0">
              <a:latin typeface="Arial" pitchFamily="34" charset="0"/>
              <a:cs typeface="Arial" pitchFamily="34" charset="0"/>
            </a:endParaRPr>
          </a:p>
        </p:txBody>
      </p:sp>
      <p:sp>
        <p:nvSpPr>
          <p:cNvPr id="10244" name="Rectangle 4"/>
          <p:cNvSpPr>
            <a:spLocks noChangeArrowheads="1"/>
          </p:cNvSpPr>
          <p:nvPr/>
        </p:nvSpPr>
        <p:spPr bwMode="auto">
          <a:xfrm>
            <a:off x="323850" y="92099"/>
            <a:ext cx="4721866"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sz="4400" b="1" dirty="0">
                <a:solidFill>
                  <a:srgbClr val="F8F8F8"/>
                </a:solidFill>
                <a:latin typeface="Trebuchet MS" panose="020B0603020202020204" pitchFamily="34" charset="0"/>
              </a:rPr>
              <a:t>What is the plan? </a:t>
            </a:r>
          </a:p>
          <a:p>
            <a:r>
              <a:rPr lang="en-GB" b="1" dirty="0">
                <a:solidFill>
                  <a:srgbClr val="F8F8F8"/>
                </a:solidFill>
                <a:latin typeface="Trebuchet MS" panose="020B0603020202020204" pitchFamily="34" charset="0"/>
              </a:rPr>
              <a:t>Recommendation No: 2</a:t>
            </a:r>
            <a:endParaRPr lang="en-US" b="1" dirty="0">
              <a:solidFill>
                <a:srgbClr val="F8F8F8"/>
              </a:solidFill>
              <a:latin typeface="Trebuchet MS" panose="020B0603020202020204" pitchFamily="34" charset="0"/>
            </a:endParaRPr>
          </a:p>
        </p:txBody>
      </p:sp>
      <p:sp>
        <p:nvSpPr>
          <p:cNvPr id="10245" name="Text Box 5"/>
          <p:cNvSpPr txBox="1">
            <a:spLocks noChangeArrowheads="1"/>
          </p:cNvSpPr>
          <p:nvPr/>
        </p:nvSpPr>
        <p:spPr bwMode="auto">
          <a:xfrm>
            <a:off x="395288" y="1835249"/>
            <a:ext cx="79200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buFontTx/>
              <a:buChar char="•"/>
            </a:pPr>
            <a:r>
              <a:rPr lang="en-GB" sz="1400" dirty="0">
                <a:latin typeface="Arial" charset="0"/>
                <a:cs typeface="Arial" charset="0"/>
              </a:rPr>
              <a:t> </a:t>
            </a:r>
            <a:r>
              <a:rPr lang="en-GB" sz="1400" dirty="0">
                <a:solidFill>
                  <a:srgbClr val="F8F8F8"/>
                </a:solidFill>
                <a:latin typeface="Arial" charset="0"/>
                <a:cs typeface="Arial" charset="0"/>
              </a:rPr>
              <a:t>Utilise the balance of your available cash deposits, £130,000, and invest within the </a:t>
            </a:r>
            <a:r>
              <a:rPr lang="en-GB" sz="1400" dirty="0">
                <a:solidFill>
                  <a:srgbClr val="F8F8F8"/>
                </a:solidFill>
                <a:latin typeface="Trebuchet MS" panose="020B0603020202020204" pitchFamily="34" charset="0"/>
                <a:cs typeface="Arial" charset="0"/>
              </a:rPr>
              <a:t>SIPP Centre </a:t>
            </a:r>
            <a:r>
              <a:rPr lang="en-GB" sz="1400" dirty="0">
                <a:solidFill>
                  <a:srgbClr val="F8F8F8"/>
                </a:solidFill>
                <a:latin typeface="Arial" charset="0"/>
                <a:cs typeface="Arial" charset="0"/>
              </a:rPr>
              <a:t>General Investment Account.</a:t>
            </a:r>
            <a:endParaRPr lang="en-US" sz="1400" dirty="0">
              <a:solidFill>
                <a:srgbClr val="F8F8F8"/>
              </a:solidFill>
              <a:latin typeface="Trebuchet MS" panose="020B0603020202020204" pitchFamily="34" charset="0"/>
              <a:cs typeface="Arial" charset="0"/>
            </a:endParaRPr>
          </a:p>
        </p:txBody>
      </p:sp>
      <p:sp>
        <p:nvSpPr>
          <p:cNvPr id="10246" name="Rectangle 6"/>
          <p:cNvSpPr>
            <a:spLocks noChangeArrowheads="1"/>
          </p:cNvSpPr>
          <p:nvPr/>
        </p:nvSpPr>
        <p:spPr bwMode="auto">
          <a:xfrm>
            <a:off x="446116" y="2351111"/>
            <a:ext cx="7920037" cy="20730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US" sz="1600" b="1" dirty="0">
              <a:latin typeface="Arial" charset="0"/>
              <a:cs typeface="Arial" charset="0"/>
            </a:endParaRPr>
          </a:p>
        </p:txBody>
      </p:sp>
      <p:sp>
        <p:nvSpPr>
          <p:cNvPr id="10247" name="Rectangle 7"/>
          <p:cNvSpPr>
            <a:spLocks noChangeArrowheads="1"/>
          </p:cNvSpPr>
          <p:nvPr/>
        </p:nvSpPr>
        <p:spPr bwMode="auto">
          <a:xfrm>
            <a:off x="468313" y="2492375"/>
            <a:ext cx="1511300" cy="1871663"/>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00" dirty="0">
                <a:latin typeface="Trebuchet MS" panose="020B0603020202020204" pitchFamily="34" charset="0"/>
                <a:cs typeface="Arial" charset="0"/>
              </a:rPr>
              <a:t>Invest Jointly</a:t>
            </a:r>
          </a:p>
          <a:p>
            <a:pPr algn="ctr"/>
            <a:r>
              <a:rPr lang="en-US" sz="1300" dirty="0">
                <a:latin typeface="Trebuchet MS" panose="020B0603020202020204" pitchFamily="34" charset="0"/>
                <a:cs typeface="Arial" charset="0"/>
              </a:rPr>
              <a:t>£130,000</a:t>
            </a:r>
          </a:p>
          <a:p>
            <a:pPr algn="ctr"/>
            <a:r>
              <a:rPr lang="en-US" sz="1300" dirty="0">
                <a:latin typeface="Trebuchet MS" panose="020B0603020202020204" pitchFamily="34" charset="0"/>
                <a:cs typeface="Arial" charset="0"/>
              </a:rPr>
              <a:t>Into the</a:t>
            </a:r>
          </a:p>
          <a:p>
            <a:pPr algn="ctr"/>
            <a:r>
              <a:rPr lang="en-US" sz="1300" dirty="0">
                <a:latin typeface="Trebuchet MS" panose="020B0603020202020204" pitchFamily="34" charset="0"/>
                <a:cs typeface="Arial" charset="0"/>
              </a:rPr>
              <a:t>General Investment</a:t>
            </a:r>
          </a:p>
          <a:p>
            <a:pPr algn="ctr"/>
            <a:r>
              <a:rPr lang="en-US" sz="1300" dirty="0">
                <a:latin typeface="Trebuchet MS" panose="020B0603020202020204" pitchFamily="34" charset="0"/>
                <a:cs typeface="Arial" charset="0"/>
              </a:rPr>
              <a:t>Account</a:t>
            </a:r>
          </a:p>
          <a:p>
            <a:pPr algn="ctr"/>
            <a:r>
              <a:rPr lang="en-US" sz="1300" dirty="0">
                <a:latin typeface="Trebuchet MS" panose="020B0603020202020204" pitchFamily="34" charset="0"/>
                <a:cs typeface="Arial" charset="0"/>
              </a:rPr>
              <a:t>With</a:t>
            </a:r>
          </a:p>
          <a:p>
            <a:pPr algn="ctr"/>
            <a:r>
              <a:rPr lang="en-US" sz="1300" dirty="0">
                <a:latin typeface="Trebuchet MS" panose="020B0603020202020204" pitchFamily="34" charset="0"/>
                <a:cs typeface="Arial" charset="0"/>
              </a:rPr>
              <a:t>Transact</a:t>
            </a:r>
            <a:endParaRPr lang="en-US" sz="1400" dirty="0">
              <a:latin typeface="Trebuchet MS" panose="020B0603020202020204" pitchFamily="34" charset="0"/>
              <a:cs typeface="Arial" charset="0"/>
            </a:endParaRPr>
          </a:p>
        </p:txBody>
      </p:sp>
      <p:sp>
        <p:nvSpPr>
          <p:cNvPr id="10248" name="AutoShape 8"/>
          <p:cNvSpPr>
            <a:spLocks noChangeArrowheads="1"/>
          </p:cNvSpPr>
          <p:nvPr/>
        </p:nvSpPr>
        <p:spPr bwMode="auto">
          <a:xfrm>
            <a:off x="2001810" y="3025629"/>
            <a:ext cx="2923199" cy="891407"/>
          </a:xfrm>
          <a:prstGeom prst="rightArrow">
            <a:avLst>
              <a:gd name="adj1" fmla="val 50000"/>
              <a:gd name="adj2" fmla="val 135178"/>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200" dirty="0">
                <a:latin typeface="Trebuchet MS" panose="020B0603020202020204" pitchFamily="34" charset="0"/>
                <a:cs typeface="Arial" charset="0"/>
              </a:rPr>
              <a:t>     </a:t>
            </a:r>
          </a:p>
          <a:p>
            <a:pPr algn="ctr"/>
            <a:endParaRPr lang="en-US" sz="1200" dirty="0">
              <a:latin typeface="Trebuchet MS" panose="020B0603020202020204" pitchFamily="34" charset="0"/>
              <a:cs typeface="Arial" charset="0"/>
            </a:endParaRPr>
          </a:p>
          <a:p>
            <a:pPr algn="ctr"/>
            <a:r>
              <a:rPr lang="en-US" sz="1200" dirty="0">
                <a:latin typeface="Trebuchet MS" panose="020B0603020202020204" pitchFamily="34" charset="0"/>
                <a:cs typeface="Arial" charset="0"/>
              </a:rPr>
              <a:t>Medium investment strategy </a:t>
            </a:r>
          </a:p>
          <a:p>
            <a:pPr algn="ctr"/>
            <a:endParaRPr lang="en-US" sz="1200" dirty="0">
              <a:latin typeface="Trebuchet MS" panose="020B0603020202020204" pitchFamily="34" charset="0"/>
              <a:cs typeface="Arial" charset="0"/>
            </a:endParaRPr>
          </a:p>
          <a:p>
            <a:pPr algn="ctr"/>
            <a:endParaRPr lang="en-US" sz="1050" dirty="0">
              <a:latin typeface="Trebuchet MS" panose="020B0603020202020204" pitchFamily="34" charset="0"/>
              <a:cs typeface="Arial" charset="0"/>
            </a:endParaRPr>
          </a:p>
        </p:txBody>
      </p:sp>
      <p:sp>
        <p:nvSpPr>
          <p:cNvPr id="10249" name="Rectangle 10"/>
          <p:cNvSpPr>
            <a:spLocks noChangeArrowheads="1"/>
          </p:cNvSpPr>
          <p:nvPr/>
        </p:nvSpPr>
        <p:spPr bwMode="auto">
          <a:xfrm>
            <a:off x="4925009" y="2772938"/>
            <a:ext cx="3184371" cy="1310535"/>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dirty="0">
                <a:latin typeface="Trebuchet MS" panose="020B0603020202020204" pitchFamily="34" charset="0"/>
                <a:cs typeface="Arial" charset="0"/>
              </a:rPr>
              <a:t>Invest for </a:t>
            </a:r>
          </a:p>
          <a:p>
            <a:pPr algn="ctr"/>
            <a:r>
              <a:rPr lang="en-US" sz="1400" dirty="0">
                <a:latin typeface="Trebuchet MS" panose="020B0603020202020204" pitchFamily="34" charset="0"/>
                <a:cs typeface="Arial" charset="0"/>
              </a:rPr>
              <a:t>Tax Efficient</a:t>
            </a:r>
          </a:p>
          <a:p>
            <a:pPr algn="ctr"/>
            <a:r>
              <a:rPr lang="en-US" sz="1400" dirty="0">
                <a:latin typeface="Trebuchet MS" panose="020B0603020202020204" pitchFamily="34" charset="0"/>
                <a:cs typeface="Arial" charset="0"/>
              </a:rPr>
              <a:t>Growth &amp; Income </a:t>
            </a:r>
          </a:p>
          <a:p>
            <a:pPr algn="ctr"/>
            <a:endParaRPr lang="en-US" sz="1400" dirty="0">
              <a:latin typeface="Trebuchet MS" panose="020B0603020202020204" pitchFamily="34" charset="0"/>
              <a:cs typeface="Arial" charset="0"/>
            </a:endParaRPr>
          </a:p>
        </p:txBody>
      </p:sp>
      <p:sp>
        <p:nvSpPr>
          <p:cNvPr id="10250" name="Text Box 12"/>
          <p:cNvSpPr txBox="1">
            <a:spLocks noChangeArrowheads="1"/>
          </p:cNvSpPr>
          <p:nvPr/>
        </p:nvSpPr>
        <p:spPr bwMode="auto">
          <a:xfrm>
            <a:off x="323850" y="4431505"/>
            <a:ext cx="8569325" cy="2285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pPr>
            <a:r>
              <a:rPr lang="en-GB" sz="1400" u="sng" dirty="0">
                <a:solidFill>
                  <a:srgbClr val="F8F8F8"/>
                </a:solidFill>
                <a:latin typeface="Trebuchet MS" panose="020B0603020202020204" pitchFamily="34" charset="0"/>
                <a:cs typeface="Arial" charset="0"/>
              </a:rPr>
              <a:t>Reason Why:</a:t>
            </a:r>
            <a:r>
              <a:rPr lang="en-GB" sz="1400" dirty="0">
                <a:solidFill>
                  <a:srgbClr val="F8F8F8"/>
                </a:solidFill>
                <a:latin typeface="Trebuchet MS" panose="020B0603020202020204" pitchFamily="34" charset="0"/>
                <a:cs typeface="Arial" charset="0"/>
              </a:rPr>
              <a:t> </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 This will give you the potential for greater growth and income over the medium to longer term.</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The funds selected will match your current Attitude Towards Risk, and can be adapted to suit any future changes or needs.</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Although this investment is considered medium to longer term, access to funds will be maintained*.</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This investment can be utilised in order to fund future years ISA allowances and therefore increase the tax efficiency of your overall portfolio further.</a:t>
            </a:r>
          </a:p>
          <a:p>
            <a:pPr eaLnBrk="1" hangingPunct="1">
              <a:spcBef>
                <a:spcPct val="50000"/>
              </a:spcBef>
            </a:pPr>
            <a:r>
              <a:rPr lang="en-GB" sz="1100" dirty="0">
                <a:solidFill>
                  <a:srgbClr val="F8F8F8"/>
                </a:solidFill>
                <a:latin typeface="Trebuchet MS" panose="020B0603020202020204" pitchFamily="34" charset="0"/>
                <a:cs typeface="Arial" charset="0"/>
              </a:rPr>
              <a:t>*We always recommend that separate funds are maintained for emergencies. </a:t>
            </a:r>
          </a:p>
        </p:txBody>
      </p:sp>
      <p:sp>
        <p:nvSpPr>
          <p:cNvPr id="5" name="TextBox 4"/>
          <p:cNvSpPr txBox="1"/>
          <p:nvPr/>
        </p:nvSpPr>
        <p:spPr>
          <a:xfrm>
            <a:off x="6773684" y="4397131"/>
            <a:ext cx="1467068" cy="230832"/>
          </a:xfrm>
          <a:prstGeom prst="rect">
            <a:avLst/>
          </a:prstGeom>
          <a:noFill/>
        </p:spPr>
        <p:txBody>
          <a:bodyPr wrap="none" rtlCol="0">
            <a:spAutoFit/>
          </a:bodyPr>
          <a:lstStyle/>
          <a:p>
            <a:r>
              <a:rPr lang="en-GB" sz="900" dirty="0"/>
              <a:t>*Preliminary Assessment</a:t>
            </a:r>
          </a:p>
        </p:txBody>
      </p:sp>
    </p:spTree>
    <p:extLst>
      <p:ext uri="{BB962C8B-B14F-4D97-AF65-F5344CB8AC3E}">
        <p14:creationId xmlns:p14="http://schemas.microsoft.com/office/powerpoint/2010/main" val="262418410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txBox="1">
            <a:spLocks noGrp="1"/>
          </p:cNvSpPr>
          <p:nvPr/>
        </p:nvSpPr>
        <p:spPr>
          <a:xfrm>
            <a:off x="6938963" y="6215063"/>
            <a:ext cx="2133600" cy="365125"/>
          </a:xfrm>
          <a:prstGeom prst="rect">
            <a:avLst/>
          </a:prstGeom>
          <a:noFill/>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fld id="{D6FE6ADB-BC0C-4DC9-99ED-271B23279F9A}" type="slidenum">
              <a:rPr lang="en-GB" sz="1200">
                <a:latin typeface="Arial" pitchFamily="34" charset="0"/>
                <a:cs typeface="Arial" pitchFamily="34" charset="0"/>
              </a:rPr>
              <a:pPr algn="r">
                <a:defRPr/>
              </a:pPr>
              <a:t>23</a:t>
            </a:fld>
            <a:endParaRPr lang="en-GB" sz="1200" dirty="0">
              <a:latin typeface="Arial" pitchFamily="34" charset="0"/>
              <a:cs typeface="Arial" pitchFamily="34" charset="0"/>
            </a:endParaRPr>
          </a:p>
        </p:txBody>
      </p:sp>
      <p:sp>
        <p:nvSpPr>
          <p:cNvPr id="10244" name="Rectangle 4"/>
          <p:cNvSpPr>
            <a:spLocks noChangeArrowheads="1"/>
          </p:cNvSpPr>
          <p:nvPr/>
        </p:nvSpPr>
        <p:spPr bwMode="auto">
          <a:xfrm>
            <a:off x="323850" y="92099"/>
            <a:ext cx="4721866"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sz="4400" b="1" dirty="0">
                <a:solidFill>
                  <a:srgbClr val="F8F8F8"/>
                </a:solidFill>
                <a:latin typeface="Trebuchet MS" panose="020B0603020202020204" pitchFamily="34" charset="0"/>
              </a:rPr>
              <a:t>What is the plan? </a:t>
            </a:r>
          </a:p>
          <a:p>
            <a:r>
              <a:rPr lang="en-GB" b="1" dirty="0">
                <a:solidFill>
                  <a:srgbClr val="F8F8F8"/>
                </a:solidFill>
                <a:latin typeface="Trebuchet MS" panose="020B0603020202020204" pitchFamily="34" charset="0"/>
              </a:rPr>
              <a:t>Recommendation No: 3</a:t>
            </a:r>
            <a:endParaRPr lang="en-US" b="1" dirty="0">
              <a:solidFill>
                <a:srgbClr val="F8F8F8"/>
              </a:solidFill>
              <a:latin typeface="Trebuchet MS" panose="020B0603020202020204" pitchFamily="34" charset="0"/>
            </a:endParaRPr>
          </a:p>
        </p:txBody>
      </p:sp>
      <p:sp>
        <p:nvSpPr>
          <p:cNvPr id="10245" name="Text Box 5"/>
          <p:cNvSpPr txBox="1">
            <a:spLocks noChangeArrowheads="1"/>
          </p:cNvSpPr>
          <p:nvPr/>
        </p:nvSpPr>
        <p:spPr bwMode="auto">
          <a:xfrm>
            <a:off x="395288" y="1835249"/>
            <a:ext cx="79200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buFontTx/>
              <a:buChar char="•"/>
            </a:pPr>
            <a:r>
              <a:rPr lang="en-GB" sz="1400" dirty="0">
                <a:solidFill>
                  <a:srgbClr val="F8F8F8"/>
                </a:solidFill>
                <a:latin typeface="Arial" charset="0"/>
                <a:cs typeface="Arial" charset="0"/>
              </a:rPr>
              <a:t> Utilise the proceeds from the sale of your Buy To Let Property Portfolio, and invest initially within the </a:t>
            </a:r>
            <a:r>
              <a:rPr lang="en-GB" sz="1400" dirty="0">
                <a:solidFill>
                  <a:srgbClr val="F8F8F8"/>
                </a:solidFill>
                <a:latin typeface="Trebuchet MS" panose="020B0603020202020204" pitchFamily="34" charset="0"/>
                <a:cs typeface="Arial" charset="0"/>
              </a:rPr>
              <a:t>SIPP Centre </a:t>
            </a:r>
            <a:r>
              <a:rPr lang="en-GB" sz="1400" dirty="0">
                <a:solidFill>
                  <a:srgbClr val="F8F8F8"/>
                </a:solidFill>
                <a:latin typeface="Arial" charset="0"/>
                <a:cs typeface="Arial" charset="0"/>
              </a:rPr>
              <a:t>General Investment Account and then subscribe to your ISA on an annual basis.</a:t>
            </a:r>
            <a:endParaRPr lang="en-US" sz="1400" dirty="0">
              <a:solidFill>
                <a:srgbClr val="F8F8F8"/>
              </a:solidFill>
              <a:latin typeface="Trebuchet MS" panose="020B0603020202020204" pitchFamily="34" charset="0"/>
              <a:cs typeface="Arial" charset="0"/>
            </a:endParaRPr>
          </a:p>
        </p:txBody>
      </p:sp>
      <p:sp>
        <p:nvSpPr>
          <p:cNvPr id="10246" name="Rectangle 6"/>
          <p:cNvSpPr>
            <a:spLocks noChangeArrowheads="1"/>
          </p:cNvSpPr>
          <p:nvPr/>
        </p:nvSpPr>
        <p:spPr bwMode="auto">
          <a:xfrm>
            <a:off x="323850" y="2425936"/>
            <a:ext cx="8569325" cy="203492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US" sz="1600" b="1" dirty="0">
              <a:latin typeface="Arial" charset="0"/>
              <a:cs typeface="Arial" charset="0"/>
            </a:endParaRPr>
          </a:p>
        </p:txBody>
      </p:sp>
      <p:sp>
        <p:nvSpPr>
          <p:cNvPr id="10247" name="Rectangle 7"/>
          <p:cNvSpPr>
            <a:spLocks noChangeArrowheads="1"/>
          </p:cNvSpPr>
          <p:nvPr/>
        </p:nvSpPr>
        <p:spPr bwMode="auto">
          <a:xfrm>
            <a:off x="468313" y="2492375"/>
            <a:ext cx="1511300" cy="1871663"/>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00" dirty="0">
                <a:latin typeface="Trebuchet MS" panose="020B0603020202020204" pitchFamily="34" charset="0"/>
                <a:cs typeface="Arial" charset="0"/>
              </a:rPr>
              <a:t>Invest Jointly</a:t>
            </a:r>
          </a:p>
          <a:p>
            <a:pPr algn="ctr"/>
            <a:r>
              <a:rPr lang="en-US" sz="1300" dirty="0">
                <a:latin typeface="Trebuchet MS" panose="020B0603020202020204" pitchFamily="34" charset="0"/>
                <a:cs typeface="Arial" charset="0"/>
              </a:rPr>
              <a:t>BTL Proceeds</a:t>
            </a:r>
          </a:p>
          <a:p>
            <a:pPr algn="ctr"/>
            <a:r>
              <a:rPr lang="en-US" sz="1300" dirty="0">
                <a:latin typeface="Trebuchet MS" panose="020B0603020202020204" pitchFamily="34" charset="0"/>
                <a:cs typeface="Arial" charset="0"/>
              </a:rPr>
              <a:t>Into the</a:t>
            </a:r>
          </a:p>
          <a:p>
            <a:pPr algn="ctr"/>
            <a:r>
              <a:rPr lang="en-US" sz="1300" dirty="0">
                <a:latin typeface="Trebuchet MS" panose="020B0603020202020204" pitchFamily="34" charset="0"/>
                <a:cs typeface="Arial" charset="0"/>
              </a:rPr>
              <a:t>General Investment</a:t>
            </a:r>
          </a:p>
          <a:p>
            <a:pPr algn="ctr"/>
            <a:r>
              <a:rPr lang="en-US" sz="1300" dirty="0">
                <a:latin typeface="Trebuchet MS" panose="020B0603020202020204" pitchFamily="34" charset="0"/>
                <a:cs typeface="Arial" charset="0"/>
              </a:rPr>
              <a:t>Account</a:t>
            </a:r>
          </a:p>
          <a:p>
            <a:pPr algn="ctr"/>
            <a:r>
              <a:rPr lang="en-US" sz="1300" dirty="0">
                <a:latin typeface="Trebuchet MS" panose="020B0603020202020204" pitchFamily="34" charset="0"/>
                <a:cs typeface="Arial" charset="0"/>
              </a:rPr>
              <a:t>With</a:t>
            </a:r>
          </a:p>
          <a:p>
            <a:pPr algn="ctr"/>
            <a:r>
              <a:rPr lang="en-US" sz="1300" dirty="0">
                <a:latin typeface="Trebuchet MS" panose="020B0603020202020204" pitchFamily="34" charset="0"/>
                <a:cs typeface="Arial" charset="0"/>
              </a:rPr>
              <a:t>Transact</a:t>
            </a:r>
            <a:endParaRPr lang="en-US" sz="1400" dirty="0">
              <a:latin typeface="Trebuchet MS" panose="020B0603020202020204" pitchFamily="34" charset="0"/>
              <a:cs typeface="Arial" charset="0"/>
            </a:endParaRPr>
          </a:p>
        </p:txBody>
      </p:sp>
      <p:sp>
        <p:nvSpPr>
          <p:cNvPr id="10248" name="AutoShape 8"/>
          <p:cNvSpPr>
            <a:spLocks noChangeArrowheads="1"/>
          </p:cNvSpPr>
          <p:nvPr/>
        </p:nvSpPr>
        <p:spPr bwMode="auto">
          <a:xfrm>
            <a:off x="5324338" y="3104999"/>
            <a:ext cx="1667016" cy="646414"/>
          </a:xfrm>
          <a:prstGeom prst="rightArrow">
            <a:avLst>
              <a:gd name="adj1" fmla="val 50000"/>
              <a:gd name="adj2" fmla="val 135178"/>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200" dirty="0">
                <a:latin typeface="Trebuchet MS" panose="020B0603020202020204" pitchFamily="34" charset="0"/>
                <a:cs typeface="Arial" charset="0"/>
              </a:rPr>
              <a:t>     </a:t>
            </a:r>
          </a:p>
          <a:p>
            <a:pPr algn="ctr"/>
            <a:endParaRPr lang="en-US" sz="1200" dirty="0">
              <a:latin typeface="Trebuchet MS" panose="020B0603020202020204" pitchFamily="34" charset="0"/>
              <a:cs typeface="Arial" charset="0"/>
            </a:endParaRPr>
          </a:p>
          <a:p>
            <a:pPr algn="ctr"/>
            <a:r>
              <a:rPr lang="en-US" sz="1200" dirty="0">
                <a:latin typeface="Trebuchet MS" panose="020B0603020202020204" pitchFamily="34" charset="0"/>
                <a:cs typeface="Arial" charset="0"/>
              </a:rPr>
              <a:t>  Balanced Strategy </a:t>
            </a:r>
          </a:p>
          <a:p>
            <a:pPr algn="ctr"/>
            <a:endParaRPr lang="en-US" sz="1200" dirty="0">
              <a:latin typeface="Trebuchet MS" panose="020B0603020202020204" pitchFamily="34" charset="0"/>
              <a:cs typeface="Arial" charset="0"/>
            </a:endParaRPr>
          </a:p>
          <a:p>
            <a:pPr algn="ctr"/>
            <a:endParaRPr lang="en-US" sz="1050" dirty="0">
              <a:latin typeface="Trebuchet MS" panose="020B0603020202020204" pitchFamily="34" charset="0"/>
              <a:cs typeface="Arial" charset="0"/>
            </a:endParaRPr>
          </a:p>
        </p:txBody>
      </p:sp>
      <p:sp>
        <p:nvSpPr>
          <p:cNvPr id="10249" name="Rectangle 10"/>
          <p:cNvSpPr>
            <a:spLocks noChangeArrowheads="1"/>
          </p:cNvSpPr>
          <p:nvPr/>
        </p:nvSpPr>
        <p:spPr bwMode="auto">
          <a:xfrm>
            <a:off x="3732564" y="2642927"/>
            <a:ext cx="1548014" cy="161295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dirty="0">
                <a:latin typeface="Trebuchet MS" panose="020B0603020202020204" pitchFamily="34" charset="0"/>
                <a:cs typeface="Arial" charset="0"/>
              </a:rPr>
              <a:t>Invest for </a:t>
            </a:r>
          </a:p>
          <a:p>
            <a:pPr algn="ctr"/>
            <a:r>
              <a:rPr lang="en-US" sz="1400" dirty="0">
                <a:latin typeface="Trebuchet MS" panose="020B0603020202020204" pitchFamily="34" charset="0"/>
                <a:cs typeface="Arial" charset="0"/>
              </a:rPr>
              <a:t>Tax Efficient</a:t>
            </a:r>
          </a:p>
          <a:p>
            <a:pPr algn="ctr"/>
            <a:r>
              <a:rPr lang="en-US" sz="1400" dirty="0">
                <a:latin typeface="Trebuchet MS" panose="020B0603020202020204" pitchFamily="34" charset="0"/>
                <a:cs typeface="Arial" charset="0"/>
              </a:rPr>
              <a:t>Growth &amp; Income </a:t>
            </a:r>
          </a:p>
          <a:p>
            <a:pPr algn="ctr"/>
            <a:endParaRPr lang="en-US" sz="1400" dirty="0">
              <a:latin typeface="Trebuchet MS" panose="020B0603020202020204" pitchFamily="34" charset="0"/>
              <a:cs typeface="Arial" charset="0"/>
            </a:endParaRPr>
          </a:p>
        </p:txBody>
      </p:sp>
      <p:sp>
        <p:nvSpPr>
          <p:cNvPr id="10250" name="Text Box 12"/>
          <p:cNvSpPr txBox="1">
            <a:spLocks noChangeArrowheads="1"/>
          </p:cNvSpPr>
          <p:nvPr/>
        </p:nvSpPr>
        <p:spPr bwMode="auto">
          <a:xfrm>
            <a:off x="323850" y="4431505"/>
            <a:ext cx="8569325" cy="2285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pPr>
            <a:r>
              <a:rPr lang="en-GB" sz="1400" u="sng" dirty="0">
                <a:solidFill>
                  <a:srgbClr val="F8F8F8"/>
                </a:solidFill>
                <a:latin typeface="Trebuchet MS" panose="020B0603020202020204" pitchFamily="34" charset="0"/>
                <a:cs typeface="Arial" charset="0"/>
              </a:rPr>
              <a:t>Reason Why:</a:t>
            </a:r>
            <a:r>
              <a:rPr lang="en-GB" sz="1400" dirty="0">
                <a:solidFill>
                  <a:srgbClr val="F8F8F8"/>
                </a:solidFill>
                <a:latin typeface="Trebuchet MS" panose="020B0603020202020204" pitchFamily="34" charset="0"/>
                <a:cs typeface="Arial" charset="0"/>
              </a:rPr>
              <a:t> </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 This will give you the potential for greater growth and income over the medium to longer term.</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The funds selected will match your current Attitude Towards Risk, and can be adapted to suit any future changes or needs.</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Although this investment is considered medium to longer term, access to funds will be maintained*.</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This investment can be utilised in order to fund future years ISA allowances and therefore increase the tax efficiency of your overall portfolio further.</a:t>
            </a:r>
          </a:p>
          <a:p>
            <a:pPr eaLnBrk="1" hangingPunct="1">
              <a:spcBef>
                <a:spcPct val="50000"/>
              </a:spcBef>
            </a:pPr>
            <a:r>
              <a:rPr lang="en-GB" sz="1100" dirty="0">
                <a:solidFill>
                  <a:srgbClr val="F8F8F8"/>
                </a:solidFill>
                <a:latin typeface="Trebuchet MS" panose="020B0603020202020204" pitchFamily="34" charset="0"/>
                <a:cs typeface="Arial" charset="0"/>
              </a:rPr>
              <a:t>*We always recommend that separate funds are maintained for emergencies. </a:t>
            </a:r>
          </a:p>
        </p:txBody>
      </p:sp>
      <p:sp>
        <p:nvSpPr>
          <p:cNvPr id="5" name="TextBox 4"/>
          <p:cNvSpPr txBox="1"/>
          <p:nvPr/>
        </p:nvSpPr>
        <p:spPr>
          <a:xfrm>
            <a:off x="6773684" y="4397131"/>
            <a:ext cx="1467068" cy="230832"/>
          </a:xfrm>
          <a:prstGeom prst="rect">
            <a:avLst/>
          </a:prstGeom>
          <a:noFill/>
        </p:spPr>
        <p:txBody>
          <a:bodyPr wrap="none" rtlCol="0">
            <a:spAutoFit/>
          </a:bodyPr>
          <a:lstStyle/>
          <a:p>
            <a:r>
              <a:rPr lang="en-GB" sz="900" dirty="0"/>
              <a:t>*Preliminary Assessment</a:t>
            </a:r>
          </a:p>
        </p:txBody>
      </p:sp>
      <p:sp>
        <p:nvSpPr>
          <p:cNvPr id="12" name="AutoShape 8"/>
          <p:cNvSpPr>
            <a:spLocks noChangeArrowheads="1"/>
          </p:cNvSpPr>
          <p:nvPr/>
        </p:nvSpPr>
        <p:spPr bwMode="auto">
          <a:xfrm>
            <a:off x="2003464" y="3104999"/>
            <a:ext cx="1706094" cy="646414"/>
          </a:xfrm>
          <a:prstGeom prst="rightArrow">
            <a:avLst>
              <a:gd name="adj1" fmla="val 50000"/>
              <a:gd name="adj2" fmla="val 135178"/>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200" dirty="0">
                <a:latin typeface="Trebuchet MS" panose="020B0603020202020204" pitchFamily="34" charset="0"/>
                <a:cs typeface="Arial" charset="0"/>
              </a:rPr>
              <a:t>     </a:t>
            </a:r>
          </a:p>
          <a:p>
            <a:pPr algn="ctr"/>
            <a:endParaRPr lang="en-US" sz="1200" dirty="0">
              <a:latin typeface="Trebuchet MS" panose="020B0603020202020204" pitchFamily="34" charset="0"/>
              <a:cs typeface="Arial" charset="0"/>
            </a:endParaRPr>
          </a:p>
          <a:p>
            <a:pPr algn="ctr"/>
            <a:r>
              <a:rPr lang="en-US" sz="1200" dirty="0">
                <a:latin typeface="Trebuchet MS" panose="020B0603020202020204" pitchFamily="34" charset="0"/>
                <a:cs typeface="Arial" charset="0"/>
              </a:rPr>
              <a:t>  Balanced Strategy </a:t>
            </a:r>
          </a:p>
          <a:p>
            <a:pPr algn="ctr"/>
            <a:endParaRPr lang="en-US" sz="1200" dirty="0">
              <a:latin typeface="Trebuchet MS" panose="020B0603020202020204" pitchFamily="34" charset="0"/>
              <a:cs typeface="Arial" charset="0"/>
            </a:endParaRPr>
          </a:p>
          <a:p>
            <a:pPr algn="ctr"/>
            <a:endParaRPr lang="en-US" sz="1050" dirty="0">
              <a:latin typeface="Trebuchet MS" panose="020B0603020202020204" pitchFamily="34" charset="0"/>
              <a:cs typeface="Arial" charset="0"/>
            </a:endParaRPr>
          </a:p>
        </p:txBody>
      </p:sp>
      <p:sp>
        <p:nvSpPr>
          <p:cNvPr id="13" name="Rectangle 10"/>
          <p:cNvSpPr>
            <a:spLocks noChangeArrowheads="1"/>
          </p:cNvSpPr>
          <p:nvPr/>
        </p:nvSpPr>
        <p:spPr bwMode="auto">
          <a:xfrm>
            <a:off x="7020517" y="2642926"/>
            <a:ext cx="1548014" cy="1612951"/>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dirty="0" err="1">
                <a:latin typeface="Trebuchet MS" panose="020B0603020202020204" pitchFamily="34" charset="0"/>
                <a:cs typeface="Arial" charset="0"/>
              </a:rPr>
              <a:t>Utilise</a:t>
            </a:r>
            <a:r>
              <a:rPr lang="en-US" sz="1400" dirty="0">
                <a:latin typeface="Trebuchet MS" panose="020B0603020202020204" pitchFamily="34" charset="0"/>
                <a:cs typeface="Arial" charset="0"/>
              </a:rPr>
              <a:t> </a:t>
            </a:r>
          </a:p>
          <a:p>
            <a:pPr algn="ctr"/>
            <a:r>
              <a:rPr lang="en-US" sz="1400" dirty="0">
                <a:latin typeface="Trebuchet MS" panose="020B0603020202020204" pitchFamily="34" charset="0"/>
                <a:cs typeface="Arial" charset="0"/>
              </a:rPr>
              <a:t>Annual ISA </a:t>
            </a:r>
          </a:p>
          <a:p>
            <a:pPr algn="ctr"/>
            <a:r>
              <a:rPr lang="en-US" sz="1400" dirty="0">
                <a:latin typeface="Trebuchet MS" panose="020B0603020202020204" pitchFamily="34" charset="0"/>
                <a:cs typeface="Arial" charset="0"/>
              </a:rPr>
              <a:t>Allowances</a:t>
            </a:r>
          </a:p>
          <a:p>
            <a:pPr algn="ctr"/>
            <a:r>
              <a:rPr lang="en-US" sz="1400" dirty="0">
                <a:latin typeface="Trebuchet MS" panose="020B0603020202020204" pitchFamily="34" charset="0"/>
                <a:cs typeface="Arial" charset="0"/>
              </a:rPr>
              <a:t>Invest for </a:t>
            </a:r>
          </a:p>
          <a:p>
            <a:pPr algn="ctr"/>
            <a:r>
              <a:rPr lang="en-US" sz="1400" dirty="0">
                <a:latin typeface="Trebuchet MS" panose="020B0603020202020204" pitchFamily="34" charset="0"/>
                <a:cs typeface="Arial" charset="0"/>
              </a:rPr>
              <a:t>Tax Free</a:t>
            </a:r>
          </a:p>
          <a:p>
            <a:pPr algn="ctr"/>
            <a:r>
              <a:rPr lang="en-US" sz="1400" dirty="0">
                <a:latin typeface="Trebuchet MS" panose="020B0603020202020204" pitchFamily="34" charset="0"/>
                <a:cs typeface="Arial" charset="0"/>
              </a:rPr>
              <a:t>Growth &amp; Income </a:t>
            </a:r>
          </a:p>
          <a:p>
            <a:pPr algn="ctr"/>
            <a:endParaRPr lang="en-US" sz="1400" dirty="0">
              <a:latin typeface="Trebuchet MS" panose="020B0603020202020204" pitchFamily="34" charset="0"/>
              <a:cs typeface="Arial" charset="0"/>
            </a:endParaRPr>
          </a:p>
        </p:txBody>
      </p:sp>
    </p:spTree>
    <p:extLst>
      <p:ext uri="{BB962C8B-B14F-4D97-AF65-F5344CB8AC3E}">
        <p14:creationId xmlns:p14="http://schemas.microsoft.com/office/powerpoint/2010/main" val="319525291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txBox="1">
            <a:spLocks noGrp="1"/>
          </p:cNvSpPr>
          <p:nvPr/>
        </p:nvSpPr>
        <p:spPr>
          <a:xfrm>
            <a:off x="6938963" y="6215063"/>
            <a:ext cx="2133600" cy="365125"/>
          </a:xfrm>
          <a:prstGeom prst="rect">
            <a:avLst/>
          </a:prstGeom>
          <a:noFill/>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fld id="{D6FE6ADB-BC0C-4DC9-99ED-271B23279F9A}" type="slidenum">
              <a:rPr lang="en-GB" sz="1200">
                <a:latin typeface="Arial" pitchFamily="34" charset="0"/>
                <a:cs typeface="Arial" pitchFamily="34" charset="0"/>
              </a:rPr>
              <a:pPr algn="r">
                <a:defRPr/>
              </a:pPr>
              <a:t>24</a:t>
            </a:fld>
            <a:endParaRPr lang="en-GB" sz="1200" dirty="0">
              <a:latin typeface="Arial" pitchFamily="34" charset="0"/>
              <a:cs typeface="Arial" pitchFamily="34" charset="0"/>
            </a:endParaRPr>
          </a:p>
        </p:txBody>
      </p:sp>
      <p:sp>
        <p:nvSpPr>
          <p:cNvPr id="10244" name="Rectangle 4"/>
          <p:cNvSpPr>
            <a:spLocks noChangeArrowheads="1"/>
          </p:cNvSpPr>
          <p:nvPr/>
        </p:nvSpPr>
        <p:spPr bwMode="auto">
          <a:xfrm>
            <a:off x="323850" y="92099"/>
            <a:ext cx="4721866"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sz="4400" b="1" dirty="0">
                <a:solidFill>
                  <a:srgbClr val="F8F8F8"/>
                </a:solidFill>
                <a:latin typeface="Trebuchet MS" panose="020B0603020202020204" pitchFamily="34" charset="0"/>
              </a:rPr>
              <a:t>What is the plan?</a:t>
            </a:r>
          </a:p>
          <a:p>
            <a:r>
              <a:rPr lang="en-GB" b="1" dirty="0">
                <a:solidFill>
                  <a:srgbClr val="F8F8F8"/>
                </a:solidFill>
                <a:latin typeface="Trebuchet MS" panose="020B0603020202020204" pitchFamily="34" charset="0"/>
              </a:rPr>
              <a:t>Recommendation No: 4</a:t>
            </a:r>
            <a:endParaRPr lang="en-US" b="1" dirty="0">
              <a:solidFill>
                <a:srgbClr val="F8F8F8"/>
              </a:solidFill>
              <a:latin typeface="Trebuchet MS" panose="020B0603020202020204" pitchFamily="34" charset="0"/>
            </a:endParaRPr>
          </a:p>
        </p:txBody>
      </p:sp>
      <p:sp>
        <p:nvSpPr>
          <p:cNvPr id="10245" name="Text Box 5"/>
          <p:cNvSpPr txBox="1">
            <a:spLocks noChangeArrowheads="1"/>
          </p:cNvSpPr>
          <p:nvPr/>
        </p:nvSpPr>
        <p:spPr bwMode="auto">
          <a:xfrm>
            <a:off x="395288" y="1835249"/>
            <a:ext cx="79200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buFontTx/>
              <a:buChar char="•"/>
            </a:pPr>
            <a:r>
              <a:rPr lang="en-GB" sz="1400" dirty="0">
                <a:solidFill>
                  <a:srgbClr val="F8F8F8"/>
                </a:solidFill>
                <a:latin typeface="Arial" charset="0"/>
                <a:cs typeface="Arial" charset="0"/>
              </a:rPr>
              <a:t> </a:t>
            </a:r>
            <a:r>
              <a:rPr lang="en-GB" sz="1400" dirty="0">
                <a:solidFill>
                  <a:srgbClr val="F8F8F8"/>
                </a:solidFill>
                <a:latin typeface="Trebuchet MS" panose="020B0603020202020204" pitchFamily="34" charset="0"/>
                <a:cs typeface="Arial" charset="0"/>
              </a:rPr>
              <a:t>Transfer your Individual Cash ISA’s to the SIPP Centre ISA</a:t>
            </a:r>
            <a:endParaRPr lang="en-US" sz="1400" dirty="0">
              <a:solidFill>
                <a:srgbClr val="F8F8F8"/>
              </a:solidFill>
              <a:latin typeface="Trebuchet MS" panose="020B0603020202020204" pitchFamily="34" charset="0"/>
              <a:cs typeface="Arial" charset="0"/>
            </a:endParaRPr>
          </a:p>
        </p:txBody>
      </p:sp>
      <p:sp>
        <p:nvSpPr>
          <p:cNvPr id="10246" name="Rectangle 6"/>
          <p:cNvSpPr>
            <a:spLocks noChangeArrowheads="1"/>
          </p:cNvSpPr>
          <p:nvPr/>
        </p:nvSpPr>
        <p:spPr bwMode="auto">
          <a:xfrm>
            <a:off x="468313" y="2237977"/>
            <a:ext cx="7920037" cy="187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GB" sz="1600" b="1" dirty="0">
              <a:latin typeface="Arial" charset="0"/>
              <a:cs typeface="Arial" charset="0"/>
            </a:endParaRPr>
          </a:p>
          <a:p>
            <a:pPr marL="342900" indent="-342900" algn="ctr"/>
            <a:endParaRPr lang="en-US" sz="1600" b="1" dirty="0">
              <a:latin typeface="Arial" charset="0"/>
              <a:cs typeface="Arial" charset="0"/>
            </a:endParaRPr>
          </a:p>
        </p:txBody>
      </p:sp>
      <p:sp>
        <p:nvSpPr>
          <p:cNvPr id="10247" name="Rectangle 7"/>
          <p:cNvSpPr>
            <a:spLocks noChangeArrowheads="1"/>
          </p:cNvSpPr>
          <p:nvPr/>
        </p:nvSpPr>
        <p:spPr bwMode="auto">
          <a:xfrm>
            <a:off x="468313" y="2255836"/>
            <a:ext cx="1511300" cy="1871663"/>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dirty="0">
                <a:latin typeface="Trebuchet MS" panose="020B0603020202020204" pitchFamily="34" charset="0"/>
                <a:cs typeface="Arial" charset="0"/>
              </a:rPr>
              <a:t>Cash ISA’s</a:t>
            </a:r>
          </a:p>
          <a:p>
            <a:pPr algn="ctr"/>
            <a:endParaRPr lang="en-US" sz="1400" dirty="0">
              <a:latin typeface="Trebuchet MS" panose="020B0603020202020204" pitchFamily="34" charset="0"/>
              <a:cs typeface="Arial" charset="0"/>
            </a:endParaRPr>
          </a:p>
        </p:txBody>
      </p:sp>
      <p:sp>
        <p:nvSpPr>
          <p:cNvPr id="10248" name="AutoShape 8"/>
          <p:cNvSpPr>
            <a:spLocks noChangeArrowheads="1"/>
          </p:cNvSpPr>
          <p:nvPr/>
        </p:nvSpPr>
        <p:spPr bwMode="auto">
          <a:xfrm>
            <a:off x="1989740" y="2758345"/>
            <a:ext cx="3744515" cy="647700"/>
          </a:xfrm>
          <a:prstGeom prst="rightArrow">
            <a:avLst>
              <a:gd name="adj1" fmla="val 50000"/>
              <a:gd name="adj2" fmla="val 133456"/>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dirty="0">
                <a:latin typeface="Trebuchet MS" panose="020B0603020202020204" pitchFamily="34" charset="0"/>
                <a:cs typeface="Arial" charset="0"/>
              </a:rPr>
              <a:t>Invest in the Balanced strategy</a:t>
            </a:r>
          </a:p>
        </p:txBody>
      </p:sp>
      <p:sp>
        <p:nvSpPr>
          <p:cNvPr id="10249" name="Rectangle 10"/>
          <p:cNvSpPr>
            <a:spLocks noChangeArrowheads="1"/>
          </p:cNvSpPr>
          <p:nvPr/>
        </p:nvSpPr>
        <p:spPr bwMode="auto">
          <a:xfrm>
            <a:off x="5734255" y="2650395"/>
            <a:ext cx="2376885" cy="8636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dirty="0">
                <a:latin typeface="Trebuchet MS" panose="020B0603020202020204" pitchFamily="34" charset="0"/>
                <a:cs typeface="Arial" charset="0"/>
              </a:rPr>
              <a:t>Transact ISA for</a:t>
            </a:r>
          </a:p>
          <a:p>
            <a:pPr algn="ctr"/>
            <a:r>
              <a:rPr lang="en-US" sz="1400" dirty="0">
                <a:latin typeface="Trebuchet MS" panose="020B0603020202020204" pitchFamily="34" charset="0"/>
                <a:cs typeface="Arial" charset="0"/>
              </a:rPr>
              <a:t> Tax Efficient</a:t>
            </a:r>
          </a:p>
          <a:p>
            <a:pPr algn="ctr"/>
            <a:r>
              <a:rPr lang="en-US" sz="1400" dirty="0">
                <a:latin typeface="Trebuchet MS" panose="020B0603020202020204" pitchFamily="34" charset="0"/>
                <a:cs typeface="Arial" charset="0"/>
              </a:rPr>
              <a:t>Growth &amp; Income</a:t>
            </a:r>
          </a:p>
        </p:txBody>
      </p:sp>
      <p:sp>
        <p:nvSpPr>
          <p:cNvPr id="10250" name="Text Box 12"/>
          <p:cNvSpPr txBox="1">
            <a:spLocks noChangeArrowheads="1"/>
          </p:cNvSpPr>
          <p:nvPr/>
        </p:nvSpPr>
        <p:spPr bwMode="auto">
          <a:xfrm>
            <a:off x="323850" y="4431505"/>
            <a:ext cx="8569325" cy="246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pPr>
            <a:r>
              <a:rPr lang="en-GB" sz="1400" u="sng" dirty="0">
                <a:solidFill>
                  <a:srgbClr val="F8F8F8"/>
                </a:solidFill>
                <a:latin typeface="Trebuchet MS" panose="020B0603020202020204" pitchFamily="34" charset="0"/>
                <a:cs typeface="Arial" charset="0"/>
              </a:rPr>
              <a:t>Reason Why:</a:t>
            </a:r>
            <a:r>
              <a:rPr lang="en-GB" sz="1400" dirty="0">
                <a:solidFill>
                  <a:srgbClr val="F8F8F8"/>
                </a:solidFill>
                <a:latin typeface="Trebuchet MS" panose="020B0603020202020204" pitchFamily="34" charset="0"/>
                <a:cs typeface="Arial" charset="0"/>
              </a:rPr>
              <a:t> </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 This existing ISA’s although free from any visible charges will be earning little interest due to the current Bank Of England Base Rate being so low.</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 The Cash ISA plans give some balance to your portfolio however they do not match your risk tolerance levels as indicated in the Fina Metrica attitude towards risk exercise carried out as part of this review.</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 The Transact ISA’s, although subject to charges, will then be following the same investment strategy and form part of the overall game-plan.</a:t>
            </a:r>
          </a:p>
          <a:p>
            <a:pPr eaLnBrk="1" hangingPunct="1">
              <a:spcBef>
                <a:spcPct val="50000"/>
              </a:spcBef>
              <a:buFontTx/>
              <a:buChar char="•"/>
            </a:pPr>
            <a:r>
              <a:rPr lang="en-GB" sz="1400" dirty="0">
                <a:solidFill>
                  <a:srgbClr val="F8F8F8"/>
                </a:solidFill>
                <a:latin typeface="Trebuchet MS" panose="020B0603020202020204" pitchFamily="34" charset="0"/>
                <a:cs typeface="Arial" charset="0"/>
              </a:rPr>
              <a:t> There are no penalties so this transfer can take place at any time, and going forward as of July 2014 invested funds can be transferred back to Cash ISA at any time.</a:t>
            </a:r>
            <a:endParaRPr lang="en-US" sz="1400" dirty="0">
              <a:solidFill>
                <a:srgbClr val="F8F8F8"/>
              </a:solidFill>
              <a:latin typeface="Trebuchet MS" panose="020B0603020202020204" pitchFamily="34" charset="0"/>
              <a:cs typeface="Arial" charset="0"/>
            </a:endParaRPr>
          </a:p>
        </p:txBody>
      </p:sp>
    </p:spTree>
    <p:extLst>
      <p:ext uri="{BB962C8B-B14F-4D97-AF65-F5344CB8AC3E}">
        <p14:creationId xmlns:p14="http://schemas.microsoft.com/office/powerpoint/2010/main" val="426897405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txBox="1">
            <a:spLocks noGrp="1"/>
          </p:cNvSpPr>
          <p:nvPr/>
        </p:nvSpPr>
        <p:spPr>
          <a:xfrm>
            <a:off x="6938963" y="6215063"/>
            <a:ext cx="2133600" cy="365125"/>
          </a:xfrm>
          <a:prstGeom prst="rect">
            <a:avLst/>
          </a:prstGeom>
          <a:noFill/>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fld id="{279055AB-A0D5-4341-B908-2B40FA7AE276}" type="slidenum">
              <a:rPr lang="en-GB" sz="1200">
                <a:latin typeface="Arial" pitchFamily="34" charset="0"/>
                <a:cs typeface="Arial" pitchFamily="34" charset="0"/>
              </a:rPr>
              <a:pPr algn="r">
                <a:defRPr/>
              </a:pPr>
              <a:t>25</a:t>
            </a:fld>
            <a:endParaRPr lang="en-GB" sz="1200" dirty="0">
              <a:latin typeface="Arial" pitchFamily="34" charset="0"/>
              <a:cs typeface="Arial" pitchFamily="34" charset="0"/>
            </a:endParaRPr>
          </a:p>
        </p:txBody>
      </p:sp>
      <p:sp>
        <p:nvSpPr>
          <p:cNvPr id="5" name="Rectangle 4"/>
          <p:cNvSpPr/>
          <p:nvPr/>
        </p:nvSpPr>
        <p:spPr>
          <a:xfrm>
            <a:off x="755650" y="1752600"/>
            <a:ext cx="3397250" cy="620713"/>
          </a:xfrm>
          <a:prstGeom prst="rect">
            <a:avLst/>
          </a:prstGeom>
          <a:solidFill>
            <a:srgbClr val="383425"/>
          </a:solid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000" dirty="0">
                <a:solidFill>
                  <a:srgbClr val="F8F8F8"/>
                </a:solidFill>
                <a:latin typeface="Trebuchet MS" panose="020B0603020202020204" pitchFamily="34" charset="0"/>
                <a:cs typeface="Arial" pitchFamily="34" charset="0"/>
              </a:rPr>
              <a:t>The risky approach</a:t>
            </a:r>
          </a:p>
        </p:txBody>
      </p:sp>
      <p:sp>
        <p:nvSpPr>
          <p:cNvPr id="7" name="Rectangle 6"/>
          <p:cNvSpPr/>
          <p:nvPr/>
        </p:nvSpPr>
        <p:spPr>
          <a:xfrm>
            <a:off x="5373688" y="1752600"/>
            <a:ext cx="3397250" cy="620713"/>
          </a:xfrm>
          <a:prstGeom prst="rect">
            <a:avLst/>
          </a:prstGeom>
          <a:solidFill>
            <a:srgbClr val="F14F1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2000" dirty="0">
                <a:solidFill>
                  <a:srgbClr val="F8F8F8"/>
                </a:solidFill>
                <a:latin typeface="Trebuchet MS" panose="020B0603020202020204" pitchFamily="34" charset="0"/>
              </a:rPr>
              <a:t>Our safer approach</a:t>
            </a:r>
          </a:p>
        </p:txBody>
      </p:sp>
      <p:sp>
        <p:nvSpPr>
          <p:cNvPr id="9" name="Rectangle 8"/>
          <p:cNvSpPr/>
          <p:nvPr/>
        </p:nvSpPr>
        <p:spPr>
          <a:xfrm>
            <a:off x="755650" y="2397125"/>
            <a:ext cx="3397250" cy="492125"/>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Tactical performance chasing</a:t>
            </a:r>
          </a:p>
        </p:txBody>
      </p:sp>
      <p:sp>
        <p:nvSpPr>
          <p:cNvPr id="10" name="Rectangle 9"/>
          <p:cNvSpPr/>
          <p:nvPr/>
        </p:nvSpPr>
        <p:spPr>
          <a:xfrm>
            <a:off x="5373688" y="2397125"/>
            <a:ext cx="3397250" cy="492125"/>
          </a:xfrm>
          <a:prstGeom prst="rect">
            <a:avLst/>
          </a:prstGeom>
          <a:no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Strategic risk management</a:t>
            </a:r>
          </a:p>
        </p:txBody>
      </p:sp>
      <p:sp>
        <p:nvSpPr>
          <p:cNvPr id="12" name="Rectangle 11"/>
          <p:cNvSpPr/>
          <p:nvPr/>
        </p:nvSpPr>
        <p:spPr>
          <a:xfrm>
            <a:off x="755650" y="2911475"/>
            <a:ext cx="3397250" cy="490538"/>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Driven by business model</a:t>
            </a:r>
          </a:p>
        </p:txBody>
      </p:sp>
      <p:sp>
        <p:nvSpPr>
          <p:cNvPr id="13" name="Rectangle 12"/>
          <p:cNvSpPr/>
          <p:nvPr/>
        </p:nvSpPr>
        <p:spPr>
          <a:xfrm>
            <a:off x="5373688" y="2894013"/>
            <a:ext cx="3397250" cy="490537"/>
          </a:xfrm>
          <a:prstGeom prst="rect">
            <a:avLst/>
          </a:prstGeom>
          <a:no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Driven by evidence</a:t>
            </a:r>
          </a:p>
        </p:txBody>
      </p:sp>
      <p:sp>
        <p:nvSpPr>
          <p:cNvPr id="15" name="Rectangle 14"/>
          <p:cNvSpPr/>
          <p:nvPr/>
        </p:nvSpPr>
        <p:spPr>
          <a:xfrm>
            <a:off x="755650" y="3402013"/>
            <a:ext cx="3397250" cy="492125"/>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Decisions based on upside</a:t>
            </a:r>
          </a:p>
        </p:txBody>
      </p:sp>
      <p:sp>
        <p:nvSpPr>
          <p:cNvPr id="16" name="Rectangle 15"/>
          <p:cNvSpPr/>
          <p:nvPr/>
        </p:nvSpPr>
        <p:spPr>
          <a:xfrm>
            <a:off x="5373688" y="3389313"/>
            <a:ext cx="3397250" cy="492125"/>
          </a:xfrm>
          <a:prstGeom prst="rect">
            <a:avLst/>
          </a:prstGeom>
          <a:no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Decisions based on probability</a:t>
            </a:r>
          </a:p>
        </p:txBody>
      </p:sp>
      <p:sp>
        <p:nvSpPr>
          <p:cNvPr id="18" name="Rectangle 17"/>
          <p:cNvSpPr/>
          <p:nvPr/>
        </p:nvSpPr>
        <p:spPr>
          <a:xfrm>
            <a:off x="750888" y="4362450"/>
            <a:ext cx="3397250" cy="490538"/>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Complex &amp; opaque products</a:t>
            </a:r>
          </a:p>
        </p:txBody>
      </p:sp>
      <p:sp>
        <p:nvSpPr>
          <p:cNvPr id="19" name="Rectangle 18"/>
          <p:cNvSpPr/>
          <p:nvPr/>
        </p:nvSpPr>
        <p:spPr>
          <a:xfrm>
            <a:off x="5373688" y="4362450"/>
            <a:ext cx="3397250" cy="490538"/>
          </a:xfrm>
          <a:prstGeom prst="rect">
            <a:avLst/>
          </a:prstGeom>
          <a:no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Transparent &amp; simple products</a:t>
            </a:r>
          </a:p>
        </p:txBody>
      </p:sp>
      <p:sp>
        <p:nvSpPr>
          <p:cNvPr id="21" name="Rectangle 20"/>
          <p:cNvSpPr/>
          <p:nvPr/>
        </p:nvSpPr>
        <p:spPr>
          <a:xfrm>
            <a:off x="750888" y="4854575"/>
            <a:ext cx="3397250" cy="490538"/>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Ad hoc processes</a:t>
            </a:r>
          </a:p>
        </p:txBody>
      </p:sp>
      <p:sp>
        <p:nvSpPr>
          <p:cNvPr id="22" name="Rectangle 21"/>
          <p:cNvSpPr/>
          <p:nvPr/>
        </p:nvSpPr>
        <p:spPr>
          <a:xfrm>
            <a:off x="5373688" y="4848225"/>
            <a:ext cx="3397250" cy="490538"/>
          </a:xfrm>
          <a:prstGeom prst="rect">
            <a:avLst/>
          </a:prstGeom>
          <a:no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Disciplined processes</a:t>
            </a:r>
          </a:p>
        </p:txBody>
      </p:sp>
      <p:sp>
        <p:nvSpPr>
          <p:cNvPr id="25" name="Rectangle 24"/>
          <p:cNvSpPr/>
          <p:nvPr/>
        </p:nvSpPr>
        <p:spPr>
          <a:xfrm>
            <a:off x="750888" y="5345113"/>
            <a:ext cx="3397250" cy="490537"/>
          </a:xfrm>
          <a:prstGeom prst="rect">
            <a:avLst/>
          </a:prstGeom>
          <a:solidFill>
            <a:srgbClr val="383425"/>
          </a:solid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000" dirty="0">
                <a:solidFill>
                  <a:srgbClr val="F8F8F8"/>
                </a:solidFill>
                <a:latin typeface="Trebuchet MS" panose="020B0603020202020204" pitchFamily="34" charset="0"/>
                <a:cs typeface="Arial" pitchFamily="34" charset="0"/>
              </a:rPr>
              <a:t>Exciting but flawed</a:t>
            </a:r>
          </a:p>
        </p:txBody>
      </p:sp>
      <p:sp>
        <p:nvSpPr>
          <p:cNvPr id="26" name="Rectangle 25"/>
          <p:cNvSpPr/>
          <p:nvPr/>
        </p:nvSpPr>
        <p:spPr>
          <a:xfrm>
            <a:off x="5373688" y="5343525"/>
            <a:ext cx="3397250" cy="492125"/>
          </a:xfrm>
          <a:prstGeom prst="rect">
            <a:avLst/>
          </a:prstGeom>
          <a:solidFill>
            <a:srgbClr val="F14F1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2000" dirty="0">
                <a:solidFill>
                  <a:srgbClr val="F8F8F8"/>
                </a:solidFill>
                <a:latin typeface="Trebuchet MS" panose="020B0603020202020204" pitchFamily="34" charset="0"/>
              </a:rPr>
              <a:t>Boring but effective</a:t>
            </a:r>
          </a:p>
        </p:txBody>
      </p:sp>
      <p:sp>
        <p:nvSpPr>
          <p:cNvPr id="27" name="Right Arrow 26"/>
          <p:cNvSpPr/>
          <p:nvPr/>
        </p:nvSpPr>
        <p:spPr>
          <a:xfrm>
            <a:off x="4437063" y="1646238"/>
            <a:ext cx="685800" cy="968375"/>
          </a:xfrm>
          <a:prstGeom prst="rightArrow">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GB" sz="1600" dirty="0">
              <a:solidFill>
                <a:srgbClr val="F8F8F8"/>
              </a:solidFill>
            </a:endParaRPr>
          </a:p>
        </p:txBody>
      </p:sp>
      <p:sp>
        <p:nvSpPr>
          <p:cNvPr id="28" name="Rectangle 27"/>
          <p:cNvSpPr/>
          <p:nvPr/>
        </p:nvSpPr>
        <p:spPr>
          <a:xfrm>
            <a:off x="755650" y="3870325"/>
            <a:ext cx="3397250" cy="492125"/>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Play on emotions</a:t>
            </a:r>
          </a:p>
        </p:txBody>
      </p:sp>
      <p:sp>
        <p:nvSpPr>
          <p:cNvPr id="29" name="Rectangle 28"/>
          <p:cNvSpPr/>
          <p:nvPr/>
        </p:nvSpPr>
        <p:spPr>
          <a:xfrm>
            <a:off x="5373688" y="3875088"/>
            <a:ext cx="3397250" cy="492125"/>
          </a:xfrm>
          <a:prstGeom prst="rect">
            <a:avLst/>
          </a:prstGeom>
          <a:no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F8F8F8"/>
                </a:solidFill>
                <a:latin typeface="Trebuchet MS" panose="020B0603020202020204" pitchFamily="34" charset="0"/>
              </a:rPr>
              <a:t>Constrain emotions</a:t>
            </a:r>
          </a:p>
        </p:txBody>
      </p:sp>
      <p:sp>
        <p:nvSpPr>
          <p:cNvPr id="23" name="Title 4"/>
          <p:cNvSpPr txBox="1">
            <a:spLocks/>
          </p:cNvSpPr>
          <p:nvPr/>
        </p:nvSpPr>
        <p:spPr>
          <a:xfrm>
            <a:off x="1" y="274638"/>
            <a:ext cx="9144000" cy="8683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000" b="1" dirty="0">
                <a:solidFill>
                  <a:srgbClr val="F8F8F8"/>
                </a:solidFill>
                <a:latin typeface="Trebuchet MS" panose="020B0603020202020204" pitchFamily="34" charset="0"/>
              </a:rPr>
              <a:t>Remember our investment process? </a:t>
            </a:r>
            <a:endParaRPr lang="en-GB" sz="4000" b="1" dirty="0">
              <a:latin typeface="Trebuchet MS" panose="020B0603020202020204" pitchFamily="34" charset="0"/>
            </a:endParaRPr>
          </a:p>
        </p:txBody>
      </p:sp>
    </p:spTree>
    <p:extLst>
      <p:ext uri="{BB962C8B-B14F-4D97-AF65-F5344CB8AC3E}">
        <p14:creationId xmlns:p14="http://schemas.microsoft.com/office/powerpoint/2010/main" val="412390995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95536" y="1700808"/>
            <a:ext cx="7920880" cy="4680520"/>
          </a:xfrm>
        </p:spPr>
        <p:txBody>
          <a:bodyPr/>
          <a:lstStyle/>
          <a:p>
            <a:pPr marL="179388" indent="-179388" algn="just" eaLnBrk="1" hangingPunct="1">
              <a:lnSpc>
                <a:spcPts val="3000"/>
              </a:lnSpc>
              <a:buClr>
                <a:schemeClr val="tx1"/>
              </a:buClr>
              <a:buFont typeface="Arial" pitchFamily="34" charset="0"/>
              <a:buNone/>
            </a:pPr>
            <a:endParaRPr lang="en-GB" sz="1800" dirty="0"/>
          </a:p>
          <a:p>
            <a:pPr marL="179388" indent="-179388" algn="just" eaLnBrk="1" hangingPunct="1">
              <a:lnSpc>
                <a:spcPts val="3000"/>
              </a:lnSpc>
              <a:buClr>
                <a:schemeClr val="tx1"/>
              </a:buClr>
              <a:buFont typeface="Arial" pitchFamily="34" charset="0"/>
              <a:buNone/>
            </a:pPr>
            <a:r>
              <a:rPr lang="en-GB" sz="1800" dirty="0">
                <a:solidFill>
                  <a:srgbClr val="F8F8F8"/>
                </a:solidFill>
              </a:rPr>
              <a:t>Our investment process is a risk-managed, institutional quality buy-hold,  rebalance approach that instils discipline to overcome the corrosive nature of emotional decision-making.  </a:t>
            </a:r>
          </a:p>
          <a:p>
            <a:pPr marL="179388" indent="-179388" algn="just" eaLnBrk="1" hangingPunct="1">
              <a:lnSpc>
                <a:spcPts val="3000"/>
              </a:lnSpc>
              <a:buClr>
                <a:schemeClr val="tx1"/>
              </a:buClr>
              <a:buFont typeface="Arial" pitchFamily="34" charset="0"/>
              <a:buNone/>
            </a:pPr>
            <a:endParaRPr lang="en-GB" dirty="0">
              <a:solidFill>
                <a:srgbClr val="F8F8F8"/>
              </a:solidFill>
            </a:endParaRPr>
          </a:p>
          <a:p>
            <a:pPr marL="179388" indent="-179388" algn="just" eaLnBrk="1" hangingPunct="1">
              <a:lnSpc>
                <a:spcPts val="3000"/>
              </a:lnSpc>
              <a:buClr>
                <a:schemeClr val="tx1"/>
              </a:buClr>
              <a:buFont typeface="Arial" pitchFamily="34" charset="0"/>
              <a:buNone/>
            </a:pPr>
            <a:r>
              <a:rPr lang="en-GB" sz="1800" dirty="0">
                <a:solidFill>
                  <a:srgbClr val="F8F8F8"/>
                </a:solidFill>
              </a:rPr>
              <a:t>It is executed using high quality, low cost</a:t>
            </a:r>
            <a:r>
              <a:rPr lang="en-GB" dirty="0">
                <a:solidFill>
                  <a:srgbClr val="F8F8F8"/>
                </a:solidFill>
              </a:rPr>
              <a:t> </a:t>
            </a:r>
            <a:r>
              <a:rPr lang="en-GB" sz="1800" dirty="0">
                <a:solidFill>
                  <a:srgbClr val="F8F8F8"/>
                </a:solidFill>
              </a:rPr>
              <a:t>funds provided by some of the investment world's pre-eminent fund management firms.  </a:t>
            </a:r>
          </a:p>
          <a:p>
            <a:pPr marL="179388" indent="-179388" algn="just" eaLnBrk="1" hangingPunct="1">
              <a:lnSpc>
                <a:spcPts val="3000"/>
              </a:lnSpc>
              <a:buClr>
                <a:schemeClr val="tx1"/>
              </a:buClr>
              <a:buFont typeface="Arial" pitchFamily="34" charset="0"/>
              <a:buNone/>
            </a:pPr>
            <a:endParaRPr lang="en-GB" dirty="0">
              <a:solidFill>
                <a:srgbClr val="F8F8F8"/>
              </a:solidFill>
            </a:endParaRPr>
          </a:p>
          <a:p>
            <a:pPr marL="179388" indent="-179388" algn="just" eaLnBrk="1" hangingPunct="1">
              <a:lnSpc>
                <a:spcPts val="3000"/>
              </a:lnSpc>
              <a:buClr>
                <a:schemeClr val="tx1"/>
              </a:buClr>
              <a:buFont typeface="Arial" pitchFamily="34" charset="0"/>
              <a:buNone/>
            </a:pPr>
            <a:r>
              <a:rPr lang="en-GB" sz="1800" dirty="0">
                <a:solidFill>
                  <a:srgbClr val="F8F8F8"/>
                </a:solidFill>
              </a:rPr>
              <a:t>We believe that its offers our clients the best chance of a successful outcome.  Belief, discipline and patience are key.</a:t>
            </a:r>
          </a:p>
          <a:p>
            <a:pPr marL="179388" indent="-179388" eaLnBrk="1" hangingPunct="1">
              <a:lnSpc>
                <a:spcPts val="3000"/>
              </a:lnSpc>
              <a:buClr>
                <a:schemeClr val="tx1"/>
              </a:buClr>
              <a:buFont typeface="Arial" pitchFamily="34" charset="0"/>
              <a:buNone/>
            </a:pPr>
            <a:endParaRPr lang="en-GB" sz="1800" b="1" dirty="0">
              <a:solidFill>
                <a:srgbClr val="0D0D0D"/>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6938963" y="6215063"/>
            <a:ext cx="2133600" cy="365125"/>
          </a:xfrm>
        </p:spPr>
        <p:txBody>
          <a:bodyPr/>
          <a:lstStyle/>
          <a:p>
            <a:pPr>
              <a:defRPr/>
            </a:pPr>
            <a:endParaRPr lang="en-GB" dirty="0"/>
          </a:p>
          <a:p>
            <a:pPr>
              <a:defRPr/>
            </a:pPr>
            <a:endParaRPr lang="en-GB" dirty="0"/>
          </a:p>
          <a:p>
            <a:pPr>
              <a:defRPr/>
            </a:pPr>
            <a:endParaRPr lang="en-GB" dirty="0"/>
          </a:p>
          <a:p>
            <a:pPr>
              <a:defRPr/>
            </a:pPr>
            <a:fld id="{C050EBF3-5927-46F4-9821-BE6EC4FA5D1D}" type="slidenum">
              <a:rPr lang="en-GB">
                <a:solidFill>
                  <a:schemeClr val="tx1"/>
                </a:solidFill>
                <a:latin typeface="Arial" pitchFamily="34" charset="0"/>
                <a:cs typeface="Arial" pitchFamily="34" charset="0"/>
              </a:rPr>
              <a:pPr>
                <a:defRPr/>
              </a:pPr>
              <a:t>26</a:t>
            </a:fld>
            <a:endParaRPr lang="en-GB" dirty="0">
              <a:solidFill>
                <a:schemeClr val="tx1"/>
              </a:solidFill>
              <a:latin typeface="Arial" pitchFamily="34" charset="0"/>
              <a:cs typeface="Arial" pitchFamily="34" charset="0"/>
            </a:endParaRPr>
          </a:p>
        </p:txBody>
      </p:sp>
      <p:sp>
        <p:nvSpPr>
          <p:cNvPr id="7" name="TextBox 6"/>
          <p:cNvSpPr txBox="1"/>
          <p:nvPr/>
        </p:nvSpPr>
        <p:spPr>
          <a:xfrm>
            <a:off x="395536" y="332656"/>
            <a:ext cx="4283244" cy="1138773"/>
          </a:xfrm>
          <a:prstGeom prst="rect">
            <a:avLst/>
          </a:prstGeom>
          <a:noFill/>
        </p:spPr>
        <p:txBody>
          <a:bodyPr wrap="none">
            <a:spAutoFit/>
          </a:bodyPr>
          <a:lstStyle/>
          <a:p>
            <a:pPr>
              <a:defRPr/>
            </a:pPr>
            <a:r>
              <a:rPr lang="en-GB" sz="4400" b="1" dirty="0">
                <a:solidFill>
                  <a:srgbClr val="F8F8F8"/>
                </a:solidFill>
                <a:latin typeface="Trebuchet MS" panose="020B0603020202020204" pitchFamily="34" charset="0"/>
                <a:cs typeface="Arial" pitchFamily="34" charset="0"/>
              </a:rPr>
              <a:t>Reminding you: </a:t>
            </a:r>
          </a:p>
          <a:p>
            <a:pPr>
              <a:defRPr/>
            </a:pPr>
            <a:r>
              <a:rPr lang="en-GB" b="1" dirty="0">
                <a:solidFill>
                  <a:srgbClr val="F8F8F8"/>
                </a:solidFill>
                <a:latin typeface="Trebuchet MS" panose="020B0603020202020204" pitchFamily="34" charset="0"/>
                <a:cs typeface="Arial" pitchFamily="34" charset="0"/>
              </a:rPr>
              <a:t>our approach to investing</a:t>
            </a:r>
          </a:p>
        </p:txBody>
      </p:sp>
    </p:spTree>
    <p:extLst>
      <p:ext uri="{BB962C8B-B14F-4D97-AF65-F5344CB8AC3E}">
        <p14:creationId xmlns:p14="http://schemas.microsoft.com/office/powerpoint/2010/main" val="57987796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endParaRPr lang="en-GB" dirty="0"/>
          </a:p>
          <a:p>
            <a:pPr>
              <a:defRPr/>
            </a:pPr>
            <a:endParaRPr lang="en-GB" dirty="0"/>
          </a:p>
          <a:p>
            <a:pPr>
              <a:defRPr/>
            </a:pPr>
            <a:endParaRPr lang="en-GB" dirty="0"/>
          </a:p>
        </p:txBody>
      </p:sp>
      <p:sp>
        <p:nvSpPr>
          <p:cNvPr id="5" name="Slide Number Placeholder 3"/>
          <p:cNvSpPr txBox="1">
            <a:spLocks/>
          </p:cNvSpPr>
          <p:nvPr/>
        </p:nvSpPr>
        <p:spPr>
          <a:xfrm>
            <a:off x="6553200" y="6356350"/>
            <a:ext cx="2133600" cy="365125"/>
          </a:xfrm>
          <a:prstGeom prst="rect">
            <a:avLst/>
          </a:prstGeom>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p:txBody>
      </p:sp>
      <p:sp>
        <p:nvSpPr>
          <p:cNvPr id="6" name="Slide Number Placeholder 3"/>
          <p:cNvSpPr txBox="1">
            <a:spLocks/>
          </p:cNvSpPr>
          <p:nvPr/>
        </p:nvSpPr>
        <p:spPr>
          <a:xfrm>
            <a:off x="6553200" y="6356350"/>
            <a:ext cx="2133600" cy="365125"/>
          </a:xfrm>
          <a:prstGeom prst="rect">
            <a:avLst/>
          </a:prstGeom>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p:txBody>
      </p:sp>
      <p:sp>
        <p:nvSpPr>
          <p:cNvPr id="7" name="Slide Number Placeholder 3"/>
          <p:cNvSpPr txBox="1">
            <a:spLocks/>
          </p:cNvSpPr>
          <p:nvPr/>
        </p:nvSpPr>
        <p:spPr>
          <a:xfrm>
            <a:off x="6553200" y="6356350"/>
            <a:ext cx="2133600" cy="365125"/>
          </a:xfrm>
          <a:prstGeom prst="rect">
            <a:avLst/>
          </a:prstGeom>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p:txBody>
      </p:sp>
      <p:sp>
        <p:nvSpPr>
          <p:cNvPr id="8" name="Slide Number Placeholder 3"/>
          <p:cNvSpPr txBox="1">
            <a:spLocks/>
          </p:cNvSpPr>
          <p:nvPr/>
        </p:nvSpPr>
        <p:spPr>
          <a:xfrm>
            <a:off x="6553200" y="6356350"/>
            <a:ext cx="2133600" cy="365125"/>
          </a:xfrm>
          <a:prstGeom prst="rect">
            <a:avLst/>
          </a:prstGeom>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p:txBody>
      </p:sp>
      <p:sp>
        <p:nvSpPr>
          <p:cNvPr id="11" name="Slide Number Placeholder 3"/>
          <p:cNvSpPr txBox="1">
            <a:spLocks/>
          </p:cNvSpPr>
          <p:nvPr/>
        </p:nvSpPr>
        <p:spPr>
          <a:xfrm>
            <a:off x="6938963" y="6215063"/>
            <a:ext cx="2133600" cy="365125"/>
          </a:xfrm>
          <a:prstGeom prst="rect">
            <a:avLst/>
          </a:prstGeom>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p:txBody>
      </p:sp>
      <p:sp>
        <p:nvSpPr>
          <p:cNvPr id="13" name="Oval 12"/>
          <p:cNvSpPr>
            <a:spLocks noChangeAspect="1"/>
          </p:cNvSpPr>
          <p:nvPr/>
        </p:nvSpPr>
        <p:spPr>
          <a:xfrm>
            <a:off x="5197475" y="5492750"/>
            <a:ext cx="317500" cy="292100"/>
          </a:xfrm>
          <a:prstGeom prst="ellipse">
            <a:avLst/>
          </a:prstGeom>
          <a:solidFill>
            <a:srgbClr val="504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latin typeface="VAG Rounded Std Light" pitchFamily="34" charset="0"/>
            </a:endParaRPr>
          </a:p>
        </p:txBody>
      </p:sp>
      <p:sp>
        <p:nvSpPr>
          <p:cNvPr id="14" name="Right Arrow 13"/>
          <p:cNvSpPr/>
          <p:nvPr/>
        </p:nvSpPr>
        <p:spPr>
          <a:xfrm>
            <a:off x="5868988" y="5492750"/>
            <a:ext cx="1550987" cy="200025"/>
          </a:xfrm>
          <a:prstGeom prst="rightArrow">
            <a:avLst/>
          </a:prstGeom>
          <a:solidFill>
            <a:srgbClr val="504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latin typeface="VAG Rounded Std Light" pitchFamily="34" charset="0"/>
            </a:endParaRPr>
          </a:p>
        </p:txBody>
      </p:sp>
      <p:sp>
        <p:nvSpPr>
          <p:cNvPr id="15" name="Oval 14"/>
          <p:cNvSpPr>
            <a:spLocks noChangeAspect="1"/>
          </p:cNvSpPr>
          <p:nvPr/>
        </p:nvSpPr>
        <p:spPr>
          <a:xfrm>
            <a:off x="5194300" y="6094413"/>
            <a:ext cx="315913" cy="292100"/>
          </a:xfrm>
          <a:prstGeom prst="ellipse">
            <a:avLst/>
          </a:prstGeom>
          <a:solidFill>
            <a:srgbClr val="504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latin typeface="VAG Rounded Std Light" pitchFamily="34" charset="0"/>
            </a:endParaRPr>
          </a:p>
        </p:txBody>
      </p:sp>
      <p:sp>
        <p:nvSpPr>
          <p:cNvPr id="16" name="Right Arrow 15"/>
          <p:cNvSpPr/>
          <p:nvPr/>
        </p:nvSpPr>
        <p:spPr>
          <a:xfrm>
            <a:off x="5876925" y="6140450"/>
            <a:ext cx="1549400" cy="200025"/>
          </a:xfrm>
          <a:prstGeom prst="rightArrow">
            <a:avLst/>
          </a:prstGeom>
          <a:solidFill>
            <a:srgbClr val="504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latin typeface="VAG Rounded Std Light" pitchFamily="34" charset="0"/>
            </a:endParaRPr>
          </a:p>
        </p:txBody>
      </p:sp>
      <p:sp>
        <p:nvSpPr>
          <p:cNvPr id="18445" name="TextBox 16"/>
          <p:cNvSpPr txBox="1">
            <a:spLocks noChangeArrowheads="1"/>
          </p:cNvSpPr>
          <p:nvPr/>
        </p:nvSpPr>
        <p:spPr bwMode="auto">
          <a:xfrm>
            <a:off x="1439863" y="2085975"/>
            <a:ext cx="19768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VAG Rounded Std Light"/>
              </a:rPr>
              <a:t>Step 1: Discovery Meeting</a:t>
            </a:r>
          </a:p>
        </p:txBody>
      </p:sp>
      <p:sp>
        <p:nvSpPr>
          <p:cNvPr id="18446" name="TextBox 17"/>
          <p:cNvSpPr txBox="1">
            <a:spLocks noChangeArrowheads="1"/>
          </p:cNvSpPr>
          <p:nvPr/>
        </p:nvSpPr>
        <p:spPr bwMode="auto">
          <a:xfrm>
            <a:off x="3681413" y="2081213"/>
            <a:ext cx="8946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VAG Rounded Std Light"/>
              </a:rPr>
              <a:t>No charge</a:t>
            </a:r>
          </a:p>
        </p:txBody>
      </p:sp>
      <p:sp>
        <p:nvSpPr>
          <p:cNvPr id="18447" name="TextBox 18"/>
          <p:cNvSpPr txBox="1">
            <a:spLocks noChangeArrowheads="1"/>
          </p:cNvSpPr>
          <p:nvPr/>
        </p:nvSpPr>
        <p:spPr bwMode="auto">
          <a:xfrm>
            <a:off x="1439863" y="3432175"/>
            <a:ext cx="176362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VAG Rounded Std Light"/>
              </a:rPr>
              <a:t>Step 4: Implementation</a:t>
            </a:r>
          </a:p>
        </p:txBody>
      </p:sp>
      <p:sp>
        <p:nvSpPr>
          <p:cNvPr id="18448" name="TextBox 19"/>
          <p:cNvSpPr txBox="1">
            <a:spLocks noChangeArrowheads="1"/>
          </p:cNvSpPr>
          <p:nvPr/>
        </p:nvSpPr>
        <p:spPr bwMode="auto">
          <a:xfrm>
            <a:off x="1439863" y="2646363"/>
            <a:ext cx="21916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VAG Rounded Std Light"/>
              </a:rPr>
              <a:t>Step 2: Strategy Presentation</a:t>
            </a:r>
          </a:p>
          <a:p>
            <a:pPr eaLnBrk="1" hangingPunct="1">
              <a:spcBef>
                <a:spcPct val="0"/>
              </a:spcBef>
              <a:buFontTx/>
              <a:buNone/>
            </a:pPr>
            <a:r>
              <a:rPr lang="en-GB" altLang="en-US" sz="1200" dirty="0">
                <a:solidFill>
                  <a:srgbClr val="F8F8F8"/>
                </a:solidFill>
                <a:latin typeface="VAG Rounded Std Light"/>
              </a:rPr>
              <a:t>Step 3: Mutual Commitment</a:t>
            </a:r>
          </a:p>
        </p:txBody>
      </p:sp>
      <p:sp>
        <p:nvSpPr>
          <p:cNvPr id="18449" name="TextBox 20"/>
          <p:cNvSpPr txBox="1">
            <a:spLocks noChangeArrowheads="1"/>
          </p:cNvSpPr>
          <p:nvPr/>
        </p:nvSpPr>
        <p:spPr bwMode="auto">
          <a:xfrm>
            <a:off x="1439863" y="4200525"/>
            <a:ext cx="253787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VAG Rounded Std Light"/>
              </a:rPr>
              <a:t>Step 5: Review</a:t>
            </a:r>
          </a:p>
          <a:p>
            <a:pPr eaLnBrk="1" hangingPunct="1">
              <a:spcBef>
                <a:spcPct val="0"/>
              </a:spcBef>
              <a:buFontTx/>
              <a:buNone/>
            </a:pPr>
            <a:r>
              <a:rPr lang="en-GB" altLang="en-US" sz="1200" dirty="0">
                <a:solidFill>
                  <a:srgbClr val="F8F8F8"/>
                </a:solidFill>
                <a:latin typeface="VAG Rounded Std Light"/>
              </a:rPr>
              <a:t>(Relationship Fee)</a:t>
            </a:r>
          </a:p>
          <a:p>
            <a:pPr eaLnBrk="1" hangingPunct="1">
              <a:spcBef>
                <a:spcPct val="0"/>
              </a:spcBef>
              <a:buFontTx/>
              <a:buNone/>
            </a:pPr>
            <a:r>
              <a:rPr lang="en-GB" altLang="en-US" sz="1200" dirty="0">
                <a:solidFill>
                  <a:srgbClr val="F8F8F8"/>
                </a:solidFill>
                <a:latin typeface="VAG Rounded Std Light"/>
              </a:rPr>
              <a:t>Minimum Fee of £2,500 pa applies</a:t>
            </a:r>
          </a:p>
        </p:txBody>
      </p:sp>
      <p:sp>
        <p:nvSpPr>
          <p:cNvPr id="18450" name="TextBox 21"/>
          <p:cNvSpPr txBox="1">
            <a:spLocks noChangeArrowheads="1"/>
          </p:cNvSpPr>
          <p:nvPr/>
        </p:nvSpPr>
        <p:spPr bwMode="auto">
          <a:xfrm>
            <a:off x="1443038" y="5186363"/>
            <a:ext cx="143351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b="1" u="sng" dirty="0">
                <a:solidFill>
                  <a:srgbClr val="F8F8F8"/>
                </a:solidFill>
                <a:latin typeface="VAG Rounded Std Light"/>
              </a:rPr>
              <a:t>Third party costs</a:t>
            </a:r>
          </a:p>
        </p:txBody>
      </p:sp>
      <p:sp>
        <p:nvSpPr>
          <p:cNvPr id="18451" name="TextBox 22"/>
          <p:cNvSpPr txBox="1">
            <a:spLocks noChangeArrowheads="1"/>
          </p:cNvSpPr>
          <p:nvPr/>
        </p:nvSpPr>
        <p:spPr bwMode="auto">
          <a:xfrm>
            <a:off x="1439863" y="5546725"/>
            <a:ext cx="191590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VAG Rounded Std Light"/>
              </a:rPr>
              <a:t>Fund total expense ratios</a:t>
            </a:r>
          </a:p>
        </p:txBody>
      </p:sp>
      <p:sp>
        <p:nvSpPr>
          <p:cNvPr id="18452" name="TextBox 23"/>
          <p:cNvSpPr txBox="1">
            <a:spLocks noChangeArrowheads="1"/>
          </p:cNvSpPr>
          <p:nvPr/>
        </p:nvSpPr>
        <p:spPr bwMode="auto">
          <a:xfrm>
            <a:off x="1439863" y="6129338"/>
            <a:ext cx="18176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VAG Rounded Std Light"/>
              </a:rPr>
              <a:t>Platform / Product costs</a:t>
            </a:r>
          </a:p>
        </p:txBody>
      </p:sp>
      <p:sp>
        <p:nvSpPr>
          <p:cNvPr id="18453" name="TextBox 24"/>
          <p:cNvSpPr txBox="1">
            <a:spLocks noChangeArrowheads="1"/>
          </p:cNvSpPr>
          <p:nvPr/>
        </p:nvSpPr>
        <p:spPr bwMode="auto">
          <a:xfrm>
            <a:off x="1439863" y="1746250"/>
            <a:ext cx="8080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b="1" u="sng" dirty="0">
                <a:solidFill>
                  <a:srgbClr val="F8F8F8"/>
                </a:solidFill>
                <a:latin typeface="VAG Rounded Std Light"/>
              </a:rPr>
              <a:t>Our fees</a:t>
            </a:r>
          </a:p>
        </p:txBody>
      </p:sp>
      <p:sp>
        <p:nvSpPr>
          <p:cNvPr id="18454" name="TextBox 25"/>
          <p:cNvSpPr txBox="1">
            <a:spLocks noChangeArrowheads="1"/>
          </p:cNvSpPr>
          <p:nvPr/>
        </p:nvSpPr>
        <p:spPr bwMode="auto">
          <a:xfrm>
            <a:off x="5864225" y="3297238"/>
            <a:ext cx="310026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VAG Rounded Std Light"/>
              </a:rPr>
              <a:t>Based on assets moved to our control</a:t>
            </a:r>
          </a:p>
          <a:p>
            <a:pPr eaLnBrk="1" hangingPunct="1">
              <a:spcBef>
                <a:spcPct val="0"/>
              </a:spcBef>
              <a:buFontTx/>
              <a:buNone/>
            </a:pPr>
            <a:r>
              <a:rPr lang="en-GB" altLang="en-US" sz="1200" dirty="0">
                <a:solidFill>
                  <a:srgbClr val="F8F8F8"/>
                </a:solidFill>
                <a:latin typeface="Arial" pitchFamily="34" charset="0"/>
                <a:cs typeface="Arial" pitchFamily="34" charset="0"/>
              </a:rPr>
              <a:t>(We estimate you will move about £500,000, attracting a £5,000 charge)</a:t>
            </a:r>
            <a:r>
              <a:rPr lang="en-GB" altLang="en-US" sz="1200" dirty="0">
                <a:latin typeface="Arial" pitchFamily="34" charset="0"/>
                <a:cs typeface="Arial" pitchFamily="34" charset="0"/>
              </a:rPr>
              <a:t>. </a:t>
            </a:r>
          </a:p>
          <a:p>
            <a:pPr eaLnBrk="1" hangingPunct="1">
              <a:spcBef>
                <a:spcPct val="0"/>
              </a:spcBef>
              <a:buFontTx/>
              <a:buNone/>
            </a:pPr>
            <a:endParaRPr lang="en-GB" altLang="en-US" sz="1200" dirty="0">
              <a:latin typeface="VAG Rounded Std Light"/>
            </a:endParaRPr>
          </a:p>
        </p:txBody>
      </p:sp>
      <p:sp>
        <p:nvSpPr>
          <p:cNvPr id="18455" name="TextBox 26"/>
          <p:cNvSpPr txBox="1">
            <a:spLocks noChangeArrowheads="1"/>
          </p:cNvSpPr>
          <p:nvPr/>
        </p:nvSpPr>
        <p:spPr bwMode="auto">
          <a:xfrm>
            <a:off x="4772025" y="2687638"/>
            <a:ext cx="176202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VAG Rounded Std Light"/>
              </a:rPr>
              <a:t>No charge in your case</a:t>
            </a:r>
          </a:p>
        </p:txBody>
      </p:sp>
      <p:sp>
        <p:nvSpPr>
          <p:cNvPr id="18456" name="Rectangle 2"/>
          <p:cNvSpPr>
            <a:spLocks noChangeArrowheads="1"/>
          </p:cNvSpPr>
          <p:nvPr/>
        </p:nvSpPr>
        <p:spPr bwMode="auto">
          <a:xfrm>
            <a:off x="114300" y="68263"/>
            <a:ext cx="892219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4400" b="1" dirty="0">
                <a:solidFill>
                  <a:srgbClr val="F8F8F8"/>
                </a:solidFill>
                <a:latin typeface="Arial" pitchFamily="34" charset="0"/>
                <a:cs typeface="Arial" pitchFamily="34" charset="0"/>
              </a:rPr>
              <a:t>Transparent fees </a:t>
            </a:r>
            <a:r>
              <a:rPr lang="en-GB" altLang="en-US" sz="2000" b="1" dirty="0">
                <a:solidFill>
                  <a:srgbClr val="F8F8F8"/>
                </a:solidFill>
                <a:latin typeface="Arial" pitchFamily="34" charset="0"/>
                <a:cs typeface="Arial" pitchFamily="34" charset="0"/>
              </a:rPr>
              <a:t>for the value we deliver you</a:t>
            </a:r>
          </a:p>
        </p:txBody>
      </p:sp>
      <p:grpSp>
        <p:nvGrpSpPr>
          <p:cNvPr id="18457" name="Group 11"/>
          <p:cNvGrpSpPr>
            <a:grpSpLocks noChangeAspect="1"/>
          </p:cNvGrpSpPr>
          <p:nvPr/>
        </p:nvGrpSpPr>
        <p:grpSpPr bwMode="auto">
          <a:xfrm>
            <a:off x="3589338" y="2081213"/>
            <a:ext cx="3829050" cy="4298950"/>
            <a:chOff x="2596339" y="1454727"/>
            <a:chExt cx="4417530" cy="5373388"/>
          </a:xfrm>
        </p:grpSpPr>
        <p:sp>
          <p:nvSpPr>
            <p:cNvPr id="29" name="Rectangle 28"/>
            <p:cNvSpPr/>
            <p:nvPr/>
          </p:nvSpPr>
          <p:spPr>
            <a:xfrm>
              <a:off x="2702565" y="2212716"/>
              <a:ext cx="1184967" cy="644885"/>
            </a:xfrm>
            <a:prstGeom prst="rect">
              <a:avLst/>
            </a:prstGeom>
            <a:solidFill>
              <a:srgbClr val="383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F8F8F8"/>
                  </a:solidFill>
                  <a:latin typeface="VAG Rounded Std Light" pitchFamily="34" charset="0"/>
                </a:rPr>
                <a:t>£ fixed fee + VAT</a:t>
              </a:r>
            </a:p>
          </p:txBody>
        </p:sp>
        <p:cxnSp>
          <p:nvCxnSpPr>
            <p:cNvPr id="30" name="Straight Connector 29"/>
            <p:cNvCxnSpPr/>
            <p:nvPr/>
          </p:nvCxnSpPr>
          <p:spPr>
            <a:xfrm rot="5400000">
              <a:off x="1507325" y="4374648"/>
              <a:ext cx="4905102" cy="1831"/>
            </a:xfrm>
            <a:prstGeom prst="line">
              <a:avLst/>
            </a:prstGeom>
            <a:ln w="19050">
              <a:solidFill>
                <a:srgbClr val="383425"/>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039545" y="3014359"/>
              <a:ext cx="1184967" cy="642902"/>
            </a:xfrm>
            <a:prstGeom prst="rect">
              <a:avLst/>
            </a:prstGeom>
            <a:solidFill>
              <a:srgbClr val="383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F8F8F8"/>
                  </a:solidFill>
                  <a:latin typeface="VAG Rounded Std Light" pitchFamily="34" charset="0"/>
                </a:rPr>
                <a:t>One-off</a:t>
              </a:r>
            </a:p>
            <a:p>
              <a:pPr algn="ctr">
                <a:defRPr/>
              </a:pPr>
              <a:r>
                <a:rPr lang="en-GB" sz="1200" dirty="0">
                  <a:solidFill>
                    <a:srgbClr val="F8F8F8"/>
                  </a:solidFill>
                  <a:latin typeface="VAG Rounded Std Light" pitchFamily="34" charset="0"/>
                </a:rPr>
                <a:t>1%</a:t>
              </a:r>
            </a:p>
          </p:txBody>
        </p:sp>
        <p:sp>
          <p:nvSpPr>
            <p:cNvPr id="32" name="Oval 31"/>
            <p:cNvSpPr/>
            <p:nvPr/>
          </p:nvSpPr>
          <p:spPr>
            <a:xfrm>
              <a:off x="4176906" y="3885450"/>
              <a:ext cx="913909" cy="914747"/>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F8F8F8"/>
                  </a:solidFill>
                  <a:latin typeface="VAG Rounded Std Light" pitchFamily="34" charset="0"/>
                </a:rPr>
                <a:t>1%</a:t>
              </a:r>
            </a:p>
            <a:p>
              <a:pPr algn="ctr">
                <a:defRPr/>
              </a:pPr>
              <a:r>
                <a:rPr lang="en-GB" sz="1200" dirty="0">
                  <a:solidFill>
                    <a:srgbClr val="F8F8F8"/>
                  </a:solidFill>
                  <a:latin typeface="VAG Rounded Std Light" pitchFamily="34" charset="0"/>
                </a:rPr>
                <a:t>p.a</a:t>
              </a:r>
              <a:r>
                <a:rPr lang="en-GB" sz="1200" dirty="0">
                  <a:solidFill>
                    <a:schemeClr val="tx1"/>
                  </a:solidFill>
                  <a:latin typeface="VAG Rounded Std Light" pitchFamily="34" charset="0"/>
                </a:rPr>
                <a:t>.</a:t>
              </a:r>
            </a:p>
          </p:txBody>
        </p:sp>
        <p:sp>
          <p:nvSpPr>
            <p:cNvPr id="33" name="Right Arrow 32"/>
            <p:cNvSpPr/>
            <p:nvPr/>
          </p:nvSpPr>
          <p:spPr>
            <a:xfrm>
              <a:off x="5224512" y="4000538"/>
              <a:ext cx="1789357" cy="674650"/>
            </a:xfrm>
            <a:prstGeom prst="rightArrow">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F8F8F8"/>
                  </a:solidFill>
                  <a:latin typeface="VAG Rounded Std Light" pitchFamily="34" charset="0"/>
                </a:rPr>
                <a:t>Ongoing</a:t>
              </a:r>
            </a:p>
          </p:txBody>
        </p:sp>
        <p:cxnSp>
          <p:nvCxnSpPr>
            <p:cNvPr id="34" name="Straight Connector 33"/>
            <p:cNvCxnSpPr/>
            <p:nvPr/>
          </p:nvCxnSpPr>
          <p:spPr>
            <a:xfrm rot="5400000">
              <a:off x="1787675" y="2263391"/>
              <a:ext cx="1619160" cy="1831"/>
            </a:xfrm>
            <a:prstGeom prst="line">
              <a:avLst/>
            </a:prstGeom>
            <a:ln w="19050">
              <a:solidFill>
                <a:srgbClr val="383425"/>
              </a:solidFill>
              <a:prstDash val="dash"/>
            </a:ln>
          </p:spPr>
          <p:style>
            <a:lnRef idx="1">
              <a:schemeClr val="accent1"/>
            </a:lnRef>
            <a:fillRef idx="0">
              <a:schemeClr val="accent1"/>
            </a:fillRef>
            <a:effectRef idx="0">
              <a:schemeClr val="accent1"/>
            </a:effectRef>
            <a:fontRef idx="minor">
              <a:schemeClr val="tx1"/>
            </a:fontRef>
          </p:style>
        </p:cxnSp>
      </p:grpSp>
      <p:sp>
        <p:nvSpPr>
          <p:cNvPr id="18458" name="Rectangle 8"/>
          <p:cNvSpPr>
            <a:spLocks noChangeArrowheads="1"/>
          </p:cNvSpPr>
          <p:nvPr/>
        </p:nvSpPr>
        <p:spPr bwMode="auto">
          <a:xfrm>
            <a:off x="251520" y="836712"/>
            <a:ext cx="6477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F8F8F8"/>
                </a:solidFill>
                <a:latin typeface="Arial" pitchFamily="34" charset="0"/>
                <a:cs typeface="Arial" pitchFamily="34" charset="0"/>
              </a:rPr>
              <a:t>Fees agreed with you are our </a:t>
            </a:r>
            <a:r>
              <a:rPr lang="en-GB" altLang="en-US" sz="1800" u="sng" dirty="0">
                <a:solidFill>
                  <a:srgbClr val="F8F8F8"/>
                </a:solidFill>
                <a:latin typeface="Arial" pitchFamily="34" charset="0"/>
                <a:cs typeface="Arial" pitchFamily="34" charset="0"/>
              </a:rPr>
              <a:t>ONLY</a:t>
            </a:r>
            <a:r>
              <a:rPr lang="en-GB" altLang="en-US" sz="1800" dirty="0">
                <a:solidFill>
                  <a:srgbClr val="F8F8F8"/>
                </a:solidFill>
                <a:latin typeface="Arial" pitchFamily="34" charset="0"/>
                <a:cs typeface="Arial" pitchFamily="34" charset="0"/>
              </a:rPr>
              <a:t> source of revenue</a:t>
            </a:r>
            <a:r>
              <a:rPr lang="en-GB" altLang="en-US" sz="2000" dirty="0">
                <a:solidFill>
                  <a:srgbClr val="F8F8F8"/>
                </a:solidFill>
                <a:latin typeface="Arial" pitchFamily="34" charset="0"/>
                <a:cs typeface="Arial" pitchFamily="34" charset="0"/>
              </a:rPr>
              <a:t>.</a:t>
            </a:r>
          </a:p>
        </p:txBody>
      </p:sp>
      <p:sp>
        <p:nvSpPr>
          <p:cNvPr id="18459" name="TextBox 36"/>
          <p:cNvSpPr txBox="1">
            <a:spLocks noChangeArrowheads="1"/>
          </p:cNvSpPr>
          <p:nvPr/>
        </p:nvSpPr>
        <p:spPr bwMode="auto">
          <a:xfrm>
            <a:off x="5861050" y="4621213"/>
            <a:ext cx="30505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VAG Rounded Std Light"/>
              </a:rPr>
              <a:t>Based on assets managed by us</a:t>
            </a:r>
          </a:p>
          <a:p>
            <a:pPr eaLnBrk="1" hangingPunct="1">
              <a:spcBef>
                <a:spcPct val="0"/>
              </a:spcBef>
              <a:buFontTx/>
              <a:buNone/>
            </a:pPr>
            <a:r>
              <a:rPr lang="en-GB" altLang="en-US" sz="1200" dirty="0">
                <a:solidFill>
                  <a:srgbClr val="F8F8F8"/>
                </a:solidFill>
                <a:latin typeface="Arial" pitchFamily="34" charset="0"/>
                <a:cs typeface="Arial" pitchFamily="34" charset="0"/>
              </a:rPr>
              <a:t>(for example if you had £500,000 invested </a:t>
            </a:r>
          </a:p>
          <a:p>
            <a:pPr eaLnBrk="1" hangingPunct="1">
              <a:spcBef>
                <a:spcPct val="0"/>
              </a:spcBef>
              <a:buFontTx/>
              <a:buNone/>
            </a:pPr>
            <a:r>
              <a:rPr lang="en-GB" altLang="en-US" sz="1200" dirty="0">
                <a:solidFill>
                  <a:srgbClr val="F8F8F8"/>
                </a:solidFill>
                <a:latin typeface="Arial" pitchFamily="34" charset="0"/>
                <a:cs typeface="Arial" pitchFamily="34" charset="0"/>
              </a:rPr>
              <a:t>our annual charge would be £5,000). </a:t>
            </a:r>
          </a:p>
          <a:p>
            <a:pPr eaLnBrk="1" hangingPunct="1">
              <a:spcBef>
                <a:spcPct val="0"/>
              </a:spcBef>
              <a:buFontTx/>
              <a:buNone/>
            </a:pPr>
            <a:endParaRPr lang="en-GB" altLang="en-US" sz="1200" dirty="0">
              <a:latin typeface="VAG Rounded Std Light"/>
            </a:endParaRPr>
          </a:p>
        </p:txBody>
      </p:sp>
      <p:sp>
        <p:nvSpPr>
          <p:cNvPr id="18460" name="TextBox 37"/>
          <p:cNvSpPr txBox="1">
            <a:spLocks noChangeArrowheads="1"/>
          </p:cNvSpPr>
          <p:nvPr/>
        </p:nvSpPr>
        <p:spPr bwMode="auto">
          <a:xfrm>
            <a:off x="5859463" y="5632450"/>
            <a:ext cx="3213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Arial" pitchFamily="34" charset="0"/>
                <a:cs typeface="Arial" pitchFamily="34" charset="0"/>
              </a:rPr>
              <a:t>Typically in the region of 0.30% to 0.40% pa </a:t>
            </a:r>
          </a:p>
          <a:p>
            <a:pPr eaLnBrk="1" hangingPunct="1">
              <a:spcBef>
                <a:spcPct val="0"/>
              </a:spcBef>
              <a:buFontTx/>
              <a:buNone/>
            </a:pPr>
            <a:endParaRPr lang="en-GB" altLang="en-US" sz="1200" dirty="0">
              <a:latin typeface="VAG Rounded Std Light"/>
            </a:endParaRPr>
          </a:p>
        </p:txBody>
      </p:sp>
      <p:sp>
        <p:nvSpPr>
          <p:cNvPr id="18461" name="TextBox 38"/>
          <p:cNvSpPr txBox="1">
            <a:spLocks noChangeArrowheads="1"/>
          </p:cNvSpPr>
          <p:nvPr/>
        </p:nvSpPr>
        <p:spPr bwMode="auto">
          <a:xfrm>
            <a:off x="5838825" y="6308725"/>
            <a:ext cx="20020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F8F8F8"/>
                </a:solidFill>
                <a:latin typeface="Arial" pitchFamily="34" charset="0"/>
                <a:cs typeface="Arial" pitchFamily="34" charset="0"/>
              </a:rPr>
              <a:t>Typically 0.35% pa or less </a:t>
            </a:r>
          </a:p>
          <a:p>
            <a:pPr eaLnBrk="1" hangingPunct="1">
              <a:spcBef>
                <a:spcPct val="0"/>
              </a:spcBef>
              <a:buFontTx/>
              <a:buNone/>
            </a:pPr>
            <a:endParaRPr lang="en-GB" altLang="en-US" sz="1200" dirty="0">
              <a:latin typeface="VAG Rounded Std Light"/>
            </a:endParaRPr>
          </a:p>
        </p:txBody>
      </p:sp>
    </p:spTree>
    <p:extLst>
      <p:ext uri="{BB962C8B-B14F-4D97-AF65-F5344CB8AC3E}">
        <p14:creationId xmlns:p14="http://schemas.microsoft.com/office/powerpoint/2010/main" val="340455075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txBox="1">
            <a:spLocks noGrp="1"/>
          </p:cNvSpPr>
          <p:nvPr/>
        </p:nvSpPr>
        <p:spPr>
          <a:xfrm>
            <a:off x="6938963" y="6215063"/>
            <a:ext cx="2133600" cy="365125"/>
          </a:xfrm>
          <a:prstGeom prst="rect">
            <a:avLst/>
          </a:prstGeom>
          <a:noFill/>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fld id="{A3B3DFE0-5E3A-4982-97D8-81D73ACAECBC}" type="slidenum">
              <a:rPr lang="en-GB" sz="1200">
                <a:latin typeface="Arial" pitchFamily="34" charset="0"/>
                <a:cs typeface="Arial" pitchFamily="34" charset="0"/>
              </a:rPr>
              <a:pPr algn="r">
                <a:defRPr/>
              </a:pPr>
              <a:t>28</a:t>
            </a:fld>
            <a:endParaRPr lang="en-GB" sz="1200" dirty="0">
              <a:latin typeface="Arial" pitchFamily="34" charset="0"/>
              <a:cs typeface="Arial" pitchFamily="34" charset="0"/>
            </a:endParaRPr>
          </a:p>
        </p:txBody>
      </p:sp>
      <p:sp>
        <p:nvSpPr>
          <p:cNvPr id="19460" name="Rectangle 4"/>
          <p:cNvSpPr>
            <a:spLocks noChangeArrowheads="1"/>
          </p:cNvSpPr>
          <p:nvPr/>
        </p:nvSpPr>
        <p:spPr bwMode="auto">
          <a:xfrm>
            <a:off x="219074" y="410934"/>
            <a:ext cx="3237109"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sz="4400" b="1" dirty="0">
                <a:solidFill>
                  <a:srgbClr val="F8F8F8"/>
                </a:solidFill>
                <a:latin typeface="Trebuchet MS" panose="020B0603020202020204" pitchFamily="34" charset="0"/>
              </a:rPr>
              <a:t>The Results</a:t>
            </a:r>
            <a:endParaRPr lang="en-US" sz="4400" b="1" dirty="0">
              <a:solidFill>
                <a:srgbClr val="F8F8F8"/>
              </a:solidFill>
              <a:latin typeface="Trebuchet MS" panose="020B0603020202020204" pitchFamily="34" charset="0"/>
            </a:endParaRPr>
          </a:p>
        </p:txBody>
      </p:sp>
      <p:sp>
        <p:nvSpPr>
          <p:cNvPr id="19461" name="Rectangle 5"/>
          <p:cNvSpPr>
            <a:spLocks noChangeArrowheads="1"/>
          </p:cNvSpPr>
          <p:nvPr/>
        </p:nvSpPr>
        <p:spPr bwMode="auto">
          <a:xfrm>
            <a:off x="101668" y="1463204"/>
            <a:ext cx="8896796" cy="53732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just"/>
            <a:r>
              <a:rPr lang="en-GB" sz="1600" b="1" dirty="0">
                <a:solidFill>
                  <a:schemeClr val="bg1"/>
                </a:solidFill>
                <a:latin typeface="Trebuchet MS" panose="020B0603020202020204" pitchFamily="34" charset="0"/>
                <a:cs typeface="Arial" charset="0"/>
              </a:rPr>
              <a:t>Following these recommendations we have:</a:t>
            </a:r>
          </a:p>
          <a:p>
            <a:pPr marL="342900" indent="-342900" algn="just">
              <a:buFont typeface="Arial" panose="020B0604020202020204" pitchFamily="34" charset="0"/>
              <a:buChar char="•"/>
            </a:pPr>
            <a:endParaRPr lang="en-GB" sz="1200" b="1" dirty="0">
              <a:solidFill>
                <a:schemeClr val="bg1"/>
              </a:solidFill>
              <a:latin typeface="Trebuchet MS" panose="020B0603020202020204" pitchFamily="34" charset="0"/>
              <a:cs typeface="Arial" charset="0"/>
            </a:endParaRPr>
          </a:p>
          <a:p>
            <a:pPr marL="342900" indent="-342900" algn="just">
              <a:buFont typeface="Arial" panose="020B0604020202020204" pitchFamily="34" charset="0"/>
              <a:buChar char="•"/>
            </a:pPr>
            <a:r>
              <a:rPr lang="en-GB" sz="1200" b="1" dirty="0">
                <a:solidFill>
                  <a:schemeClr val="bg1"/>
                </a:solidFill>
                <a:latin typeface="Trebuchet MS" panose="020B0603020202020204" pitchFamily="34" charset="0"/>
                <a:cs typeface="Arial" charset="0"/>
              </a:rPr>
              <a:t>Redistributed your asset base to allow you more liquidity at less risk</a:t>
            </a:r>
          </a:p>
          <a:p>
            <a:pPr algn="just"/>
            <a:endParaRPr lang="en-GB" sz="1200" b="1" dirty="0">
              <a:solidFill>
                <a:schemeClr val="bg1"/>
              </a:solidFill>
              <a:latin typeface="Trebuchet MS" panose="020B0603020202020204" pitchFamily="34" charset="0"/>
              <a:cs typeface="Arial" charset="0"/>
            </a:endParaRPr>
          </a:p>
          <a:p>
            <a:pPr marL="342900" indent="-342900" algn="just">
              <a:buFont typeface="Arial" panose="020B0604020202020204" pitchFamily="34" charset="0"/>
              <a:buChar char="•"/>
            </a:pPr>
            <a:r>
              <a:rPr lang="en-GB" sz="1200" b="1" dirty="0">
                <a:solidFill>
                  <a:schemeClr val="bg1"/>
                </a:solidFill>
                <a:latin typeface="Trebuchet MS" panose="020B0603020202020204" pitchFamily="34" charset="0"/>
                <a:cs typeface="Arial" charset="0"/>
              </a:rPr>
              <a:t>Increased the  Tax Efficiency of your portfolio by utilising more tax efficient products and allowances</a:t>
            </a:r>
          </a:p>
          <a:p>
            <a:pPr algn="just"/>
            <a:r>
              <a:rPr lang="en-GB" sz="1200" b="1" dirty="0">
                <a:solidFill>
                  <a:schemeClr val="bg1"/>
                </a:solidFill>
                <a:latin typeface="Trebuchet MS" panose="020B0603020202020204" pitchFamily="34" charset="0"/>
                <a:cs typeface="Arial" charset="0"/>
              </a:rPr>
              <a:t>       that are available to you on an annual basis.</a:t>
            </a:r>
          </a:p>
          <a:p>
            <a:pPr algn="just"/>
            <a:endParaRPr lang="en-GB" sz="1200" b="1" dirty="0">
              <a:solidFill>
                <a:schemeClr val="bg1"/>
              </a:solidFill>
              <a:latin typeface="Trebuchet MS" panose="020B0603020202020204" pitchFamily="34" charset="0"/>
              <a:cs typeface="Arial" charset="0"/>
            </a:endParaRPr>
          </a:p>
          <a:p>
            <a:pPr marL="342900" indent="-342900" algn="just">
              <a:buFont typeface="Arial" panose="020B0604020202020204" pitchFamily="34" charset="0"/>
              <a:buChar char="•"/>
            </a:pPr>
            <a:r>
              <a:rPr lang="en-GB" sz="1200" b="1" dirty="0">
                <a:solidFill>
                  <a:schemeClr val="bg1"/>
                </a:solidFill>
                <a:latin typeface="Trebuchet MS" panose="020B0603020202020204" pitchFamily="34" charset="0"/>
                <a:cs typeface="Arial" charset="0"/>
              </a:rPr>
              <a:t>Kept your income at a level that will allow you to enjoy your lifestyle for the next 12 months and beyond.</a:t>
            </a:r>
          </a:p>
          <a:p>
            <a:pPr algn="just"/>
            <a:endParaRPr lang="en-GB" sz="1200" b="1" dirty="0">
              <a:solidFill>
                <a:schemeClr val="bg1"/>
              </a:solidFill>
              <a:latin typeface="Trebuchet MS" panose="020B0603020202020204" pitchFamily="34" charset="0"/>
              <a:cs typeface="Arial" charset="0"/>
            </a:endParaRPr>
          </a:p>
          <a:p>
            <a:pPr marL="342900" indent="-342900" algn="just">
              <a:buFont typeface="Arial" panose="020B0604020202020204" pitchFamily="34" charset="0"/>
              <a:buChar char="•"/>
            </a:pPr>
            <a:r>
              <a:rPr lang="en-GB" sz="1200" b="1" dirty="0">
                <a:solidFill>
                  <a:schemeClr val="bg1"/>
                </a:solidFill>
                <a:latin typeface="Trebuchet MS" panose="020B0603020202020204" pitchFamily="34" charset="0"/>
                <a:cs typeface="Arial" charset="0"/>
              </a:rPr>
              <a:t>Targeted an IHT free distribution to your heirs</a:t>
            </a:r>
          </a:p>
          <a:p>
            <a:pPr marL="342900" indent="-342900" algn="just">
              <a:buFont typeface="Arial" panose="020B0604020202020204" pitchFamily="34" charset="0"/>
              <a:buChar char="•"/>
            </a:pPr>
            <a:endParaRPr lang="en-GB" sz="1200" b="1" dirty="0">
              <a:solidFill>
                <a:schemeClr val="bg1"/>
              </a:solidFill>
              <a:latin typeface="Trebuchet MS" panose="020B0603020202020204" pitchFamily="34" charset="0"/>
              <a:cs typeface="Arial" charset="0"/>
            </a:endParaRPr>
          </a:p>
          <a:p>
            <a:pPr marL="342900" indent="-342900" algn="just">
              <a:buFont typeface="Arial" panose="020B0604020202020204" pitchFamily="34" charset="0"/>
              <a:buChar char="•"/>
            </a:pPr>
            <a:r>
              <a:rPr lang="en-GB" sz="1200" b="1" dirty="0">
                <a:solidFill>
                  <a:schemeClr val="bg1"/>
                </a:solidFill>
                <a:latin typeface="Trebuchet MS" panose="020B0603020202020204" pitchFamily="34" charset="0"/>
                <a:cs typeface="Arial" charset="0"/>
              </a:rPr>
              <a:t>Provide you with confidence that you can meet your goals and make the most of your retirement and not worry</a:t>
            </a:r>
          </a:p>
          <a:p>
            <a:pPr algn="just"/>
            <a:r>
              <a:rPr lang="en-GB" sz="1200" b="1" dirty="0">
                <a:solidFill>
                  <a:schemeClr val="bg1"/>
                </a:solidFill>
                <a:latin typeface="Trebuchet MS" panose="020B0603020202020204" pitchFamily="34" charset="0"/>
                <a:cs typeface="Arial" charset="0"/>
              </a:rPr>
              <a:t>            </a:t>
            </a:r>
          </a:p>
          <a:p>
            <a:pPr marL="171450" indent="-171450" algn="just">
              <a:buFont typeface="Arial" panose="020B0604020202020204" pitchFamily="34" charset="0"/>
              <a:buChar char="•"/>
            </a:pPr>
            <a:r>
              <a:rPr lang="en-GB" sz="1200" b="1" dirty="0">
                <a:solidFill>
                  <a:schemeClr val="bg1"/>
                </a:solidFill>
                <a:latin typeface="Trebuchet MS" panose="020B0603020202020204" pitchFamily="34" charset="0"/>
                <a:cs typeface="Arial" charset="0"/>
              </a:rPr>
              <a:t>    You will also have access to our advanced planning network of carefully selected professionals, that, if required,</a:t>
            </a:r>
          </a:p>
          <a:p>
            <a:pPr algn="just"/>
            <a:r>
              <a:rPr lang="en-GB" sz="1200" b="1" dirty="0">
                <a:solidFill>
                  <a:schemeClr val="bg1"/>
                </a:solidFill>
                <a:latin typeface="Trebuchet MS" panose="020B0603020202020204" pitchFamily="34" charset="0"/>
                <a:cs typeface="Arial" charset="0"/>
              </a:rPr>
              <a:t>        provide specialist advice on Tax Mitigation, Wealth Transfer, Wealth Protection and Charitable Giving.</a:t>
            </a:r>
          </a:p>
          <a:p>
            <a:pPr algn="just"/>
            <a:endParaRPr lang="en-GB" sz="1200" b="1" dirty="0">
              <a:solidFill>
                <a:schemeClr val="bg1"/>
              </a:solidFill>
              <a:latin typeface="Trebuchet MS" panose="020B0603020202020204" pitchFamily="34" charset="0"/>
              <a:cs typeface="Arial" charset="0"/>
            </a:endParaRPr>
          </a:p>
          <a:p>
            <a:pPr marL="285750" indent="-285750" algn="just">
              <a:buFont typeface="Arial" panose="020B0604020202020204" pitchFamily="34" charset="0"/>
              <a:buChar char="•"/>
            </a:pPr>
            <a:r>
              <a:rPr lang="en-GB" sz="1600" b="1" dirty="0">
                <a:solidFill>
                  <a:schemeClr val="bg1"/>
                </a:solidFill>
                <a:latin typeface="Trebuchet MS" panose="020B0603020202020204" pitchFamily="34" charset="0"/>
                <a:cs typeface="Arial" charset="0"/>
              </a:rPr>
              <a:t>Note: Selling your property may realise a Capital Gains tax event</a:t>
            </a:r>
          </a:p>
          <a:p>
            <a:pPr algn="just"/>
            <a:endParaRPr lang="en-GB" sz="1600" dirty="0">
              <a:latin typeface="Arial" charset="0"/>
              <a:cs typeface="Arial" charset="0"/>
            </a:endParaRPr>
          </a:p>
          <a:p>
            <a:pPr algn="just"/>
            <a:endParaRPr lang="en-GB" sz="1600" dirty="0">
              <a:latin typeface="Arial" charset="0"/>
              <a:cs typeface="Arial" charset="0"/>
            </a:endParaRPr>
          </a:p>
          <a:p>
            <a:pPr marL="457200" indent="-457200" algn="just"/>
            <a:endParaRPr lang="en-GB" sz="1600" dirty="0">
              <a:latin typeface="Arial" charset="0"/>
              <a:cs typeface="Arial"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solidFill>
                  <a:srgbClr val="EEECE1"/>
                </a:solidFill>
              </a:rPr>
              <a:t>The plan goes on - </a:t>
            </a:r>
            <a:r>
              <a:rPr lang="en-US" sz="2400" b="1" dirty="0">
                <a:solidFill>
                  <a:srgbClr val="EEECE1"/>
                </a:solidFill>
              </a:rPr>
              <a:t>what to carry forward?</a:t>
            </a:r>
          </a:p>
        </p:txBody>
      </p:sp>
      <p:sp>
        <p:nvSpPr>
          <p:cNvPr id="2" name="Slide Number Placeholder 1"/>
          <p:cNvSpPr>
            <a:spLocks noGrp="1"/>
          </p:cNvSpPr>
          <p:nvPr>
            <p:ph type="sldNum" sz="quarter" idx="12"/>
          </p:nvPr>
        </p:nvSpPr>
        <p:spPr/>
        <p:txBody>
          <a:bodyPr/>
          <a:lstStyle/>
          <a:p>
            <a:pPr>
              <a:defRPr/>
            </a:pPr>
            <a:endParaRPr lang="en-GB" dirty="0"/>
          </a:p>
          <a:p>
            <a:pPr>
              <a:defRPr/>
            </a:pPr>
            <a:endParaRPr lang="en-GB" dirty="0"/>
          </a:p>
          <a:p>
            <a:pPr>
              <a:defRPr/>
            </a:pPr>
            <a:endParaRPr lang="en-GB" dirty="0"/>
          </a:p>
          <a:p>
            <a:pPr>
              <a:defRPr/>
            </a:pPr>
            <a:endParaRPr lang="en-GB" dirty="0"/>
          </a:p>
        </p:txBody>
      </p:sp>
      <p:sp>
        <p:nvSpPr>
          <p:cNvPr id="4" name="TextBox 3"/>
          <p:cNvSpPr txBox="1"/>
          <p:nvPr/>
        </p:nvSpPr>
        <p:spPr>
          <a:xfrm>
            <a:off x="915927" y="2027025"/>
            <a:ext cx="184666" cy="461665"/>
          </a:xfrm>
          <a:prstGeom prst="rect">
            <a:avLst/>
          </a:prstGeom>
          <a:noFill/>
        </p:spPr>
        <p:txBody>
          <a:bodyPr wrap="none" rtlCol="0">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748877890"/>
              </p:ext>
            </p:extLst>
          </p:nvPr>
        </p:nvGraphicFramePr>
        <p:xfrm>
          <a:off x="1258888" y="1423988"/>
          <a:ext cx="6265862" cy="5727700"/>
        </p:xfrm>
        <a:graphic>
          <a:graphicData uri="http://schemas.openxmlformats.org/presentationml/2006/ole">
            <mc:AlternateContent xmlns:mc="http://schemas.openxmlformats.org/markup-compatibility/2006">
              <mc:Choice xmlns:v="urn:schemas-microsoft-com:vml" Requires="v">
                <p:oleObj name="Document" r:id="rId2" imgW="5435600" imgH="7378700" progId="Word.Document.12">
                  <p:embed/>
                </p:oleObj>
              </mc:Choice>
              <mc:Fallback>
                <p:oleObj name="Document" r:id="rId2" imgW="5435600" imgH="7378700" progId="Word.Document.12">
                  <p:embed/>
                  <p:pic>
                    <p:nvPicPr>
                      <p:cNvPr id="0" name=""/>
                      <p:cNvPicPr/>
                      <p:nvPr/>
                    </p:nvPicPr>
                    <p:blipFill>
                      <a:blip r:embed="rId3"/>
                      <a:stretch>
                        <a:fillRect/>
                      </a:stretch>
                    </p:blipFill>
                    <p:spPr>
                      <a:xfrm>
                        <a:off x="1258888" y="1423988"/>
                        <a:ext cx="6265862" cy="5727700"/>
                      </a:xfrm>
                      <a:prstGeom prst="rect">
                        <a:avLst/>
                      </a:prstGeom>
                    </p:spPr>
                  </p:pic>
                </p:oleObj>
              </mc:Fallback>
            </mc:AlternateContent>
          </a:graphicData>
        </a:graphic>
      </p:graphicFrame>
    </p:spTree>
    <p:extLst>
      <p:ext uri="{BB962C8B-B14F-4D97-AF65-F5344CB8AC3E}">
        <p14:creationId xmlns:p14="http://schemas.microsoft.com/office/powerpoint/2010/main" val="269578895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803" y="1052736"/>
            <a:ext cx="9004300" cy="3718471"/>
          </a:xfrm>
        </p:spPr>
        <p:txBody>
          <a:bodyPr/>
          <a:lstStyle/>
          <a:p>
            <a:pPr marL="0" indent="0">
              <a:buNone/>
            </a:pPr>
            <a:endParaRPr lang="en-US" sz="1200" dirty="0">
              <a:latin typeface="Trebuchet MS" panose="020B0603020202020204" pitchFamily="34" charset="0"/>
            </a:endParaRPr>
          </a:p>
          <a:p>
            <a:pPr marL="0" indent="0" algn="just">
              <a:buNone/>
            </a:pPr>
            <a:r>
              <a:rPr lang="en-US" sz="1600" dirty="0">
                <a:solidFill>
                  <a:srgbClr val="F8F8F8"/>
                </a:solidFill>
                <a:latin typeface="Trebuchet MS" panose="020B0603020202020204" pitchFamily="34" charset="0"/>
              </a:rPr>
              <a:t>As with any investment made in life — a family, a home, a university education — the best results are achieved by carefully constructing a plan and then following that plan consistently over time, making the necessary adjustment to unforeseen circumstances. The plan is backed up with a sound investment strategy. </a:t>
            </a:r>
            <a:endParaRPr lang="en-GB" sz="1600" dirty="0">
              <a:solidFill>
                <a:srgbClr val="F8F8F8"/>
              </a:solidFill>
              <a:latin typeface="Trebuchet MS" panose="020B0603020202020204" pitchFamily="34" charset="0"/>
            </a:endParaRPr>
          </a:p>
          <a:p>
            <a:pPr marL="0" indent="0" algn="just">
              <a:buNone/>
            </a:pPr>
            <a:endParaRPr lang="en-GB" sz="1600" dirty="0">
              <a:solidFill>
                <a:srgbClr val="F8F8F8"/>
              </a:solidFill>
              <a:latin typeface="Trebuchet MS" panose="020B0603020202020204" pitchFamily="34" charset="0"/>
            </a:endParaRPr>
          </a:p>
          <a:p>
            <a:pPr marL="0" indent="0" algn="just">
              <a:buNone/>
            </a:pPr>
            <a:r>
              <a:rPr lang="en-US" sz="1600" dirty="0">
                <a:solidFill>
                  <a:srgbClr val="F8F8F8"/>
                </a:solidFill>
                <a:latin typeface="Trebuchet MS" panose="020B0603020202020204" pitchFamily="34" charset="0"/>
              </a:rPr>
              <a:t>This document revisits your plan, considering your goals, time horizons, your tolerance for risk and the relevant tax issues </a:t>
            </a:r>
            <a:r>
              <a:rPr lang="en-US" sz="1200" dirty="0">
                <a:solidFill>
                  <a:srgbClr val="F8F8F8"/>
                </a:solidFill>
                <a:latin typeface="Trebuchet MS" panose="020B0603020202020204" pitchFamily="34" charset="0"/>
              </a:rPr>
              <a:t>. </a:t>
            </a:r>
            <a:endParaRPr lang="en-GB" sz="1200" dirty="0">
              <a:solidFill>
                <a:srgbClr val="F8F8F8"/>
              </a:solidFill>
              <a:latin typeface="Trebuchet MS" panose="020B0603020202020204" pitchFamily="34" charset="0"/>
            </a:endParaRPr>
          </a:p>
          <a:p>
            <a:pPr marL="0" indent="0" algn="just">
              <a:buNone/>
            </a:pPr>
            <a:r>
              <a:rPr lang="en-US" sz="1200" dirty="0">
                <a:solidFill>
                  <a:srgbClr val="F8F8F8"/>
                </a:solidFill>
                <a:latin typeface="Trebuchet MS" panose="020B0603020202020204" pitchFamily="34" charset="0"/>
              </a:rPr>
              <a:t> </a:t>
            </a:r>
            <a:endParaRPr lang="en-GB" sz="1200" dirty="0">
              <a:solidFill>
                <a:srgbClr val="F8F8F8"/>
              </a:solidFill>
              <a:latin typeface="Trebuchet MS" panose="020B0603020202020204" pitchFamily="34" charset="0"/>
            </a:endParaRPr>
          </a:p>
          <a:p>
            <a:pPr marL="0" indent="0" algn="just">
              <a:buNone/>
            </a:pPr>
            <a:r>
              <a:rPr lang="en-US" sz="1200" dirty="0">
                <a:solidFill>
                  <a:srgbClr val="F8F8F8"/>
                </a:solidFill>
                <a:latin typeface="Trebuchet MS" panose="020B0603020202020204" pitchFamily="34" charset="0"/>
              </a:rPr>
              <a:t> </a:t>
            </a:r>
            <a:endParaRPr lang="en-GB" sz="1800" b="1" dirty="0">
              <a:solidFill>
                <a:srgbClr val="F8F8F8"/>
              </a:solidFill>
              <a:latin typeface="Trebuchet MS" panose="020B0603020202020204" pitchFamily="34" charset="0"/>
              <a:cs typeface="Arial" charset="0"/>
            </a:endParaRPr>
          </a:p>
        </p:txBody>
      </p:sp>
      <p:sp>
        <p:nvSpPr>
          <p:cNvPr id="4" name="Slide Number Placeholder 3"/>
          <p:cNvSpPr>
            <a:spLocks noGrp="1"/>
          </p:cNvSpPr>
          <p:nvPr>
            <p:ph type="sldNum" sz="quarter" idx="12"/>
          </p:nvPr>
        </p:nvSpPr>
        <p:spPr>
          <a:xfrm>
            <a:off x="6938963" y="6215063"/>
            <a:ext cx="2133600" cy="365125"/>
          </a:xfrm>
        </p:spPr>
        <p:txBody>
          <a:bodyPr/>
          <a:lstStyle/>
          <a:p>
            <a:pPr>
              <a:defRPr/>
            </a:pPr>
            <a:endParaRPr lang="en-GB" dirty="0"/>
          </a:p>
          <a:p>
            <a:pPr>
              <a:defRPr/>
            </a:pPr>
            <a:endParaRPr lang="en-GB" dirty="0"/>
          </a:p>
          <a:p>
            <a:pPr>
              <a:defRPr/>
            </a:pPr>
            <a:endParaRPr lang="en-GB" dirty="0"/>
          </a:p>
          <a:p>
            <a:pPr>
              <a:defRPr/>
            </a:pPr>
            <a:fld id="{8A38CE01-9A5E-42D3-8485-50F5AAC14528}" type="slidenum">
              <a:rPr lang="en-GB">
                <a:solidFill>
                  <a:schemeClr val="tx1"/>
                </a:solidFill>
                <a:latin typeface="Arial" pitchFamily="34" charset="0"/>
                <a:cs typeface="Arial" pitchFamily="34" charset="0"/>
              </a:rPr>
              <a:pPr>
                <a:defRPr/>
              </a:pPr>
              <a:t>3</a:t>
            </a:fld>
            <a:endParaRPr lang="en-GB" dirty="0">
              <a:solidFill>
                <a:schemeClr val="tx1"/>
              </a:solidFill>
              <a:latin typeface="Arial" pitchFamily="34" charset="0"/>
              <a:cs typeface="Arial" pitchFamily="34" charset="0"/>
            </a:endParaRPr>
          </a:p>
        </p:txBody>
      </p:sp>
      <p:sp>
        <p:nvSpPr>
          <p:cNvPr id="4101" name="TextBox 6"/>
          <p:cNvSpPr txBox="1">
            <a:spLocks noChangeArrowheads="1"/>
          </p:cNvSpPr>
          <p:nvPr/>
        </p:nvSpPr>
        <p:spPr bwMode="auto">
          <a:xfrm>
            <a:off x="251520" y="404664"/>
            <a:ext cx="356690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en-GB" sz="4400" dirty="0">
                <a:solidFill>
                  <a:srgbClr val="F8F8F8"/>
                </a:solidFill>
                <a:latin typeface="Trebuchet MS" panose="020B0603020202020204" pitchFamily="34" charset="0"/>
                <a:cs typeface="Arial" charset="0"/>
              </a:rPr>
              <a:t>Why you plan</a:t>
            </a:r>
          </a:p>
        </p:txBody>
      </p:sp>
    </p:spTree>
    <p:extLst>
      <p:ext uri="{BB962C8B-B14F-4D97-AF65-F5344CB8AC3E}">
        <p14:creationId xmlns:p14="http://schemas.microsoft.com/office/powerpoint/2010/main" val="173956751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txBox="1">
            <a:spLocks noGrp="1"/>
          </p:cNvSpPr>
          <p:nvPr/>
        </p:nvSpPr>
        <p:spPr>
          <a:xfrm>
            <a:off x="6938963" y="6215063"/>
            <a:ext cx="2133600" cy="365125"/>
          </a:xfrm>
          <a:prstGeom prst="rect">
            <a:avLst/>
          </a:prstGeom>
          <a:noFill/>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fld id="{E683D94F-99C2-43E7-BA35-24CF799F49BF}" type="slidenum">
              <a:rPr lang="en-GB" sz="1200">
                <a:latin typeface="Arial" pitchFamily="34" charset="0"/>
                <a:cs typeface="Arial" pitchFamily="34" charset="0"/>
              </a:rPr>
              <a:pPr algn="r">
                <a:defRPr/>
              </a:pPr>
              <a:t>30</a:t>
            </a:fld>
            <a:endParaRPr lang="en-GB" sz="1200" dirty="0">
              <a:latin typeface="Arial" pitchFamily="34" charset="0"/>
              <a:cs typeface="Arial" pitchFamily="34" charset="0"/>
            </a:endParaRPr>
          </a:p>
        </p:txBody>
      </p:sp>
      <p:sp>
        <p:nvSpPr>
          <p:cNvPr id="21508" name="Rectangle 2"/>
          <p:cNvSpPr>
            <a:spLocks noChangeArrowheads="1"/>
          </p:cNvSpPr>
          <p:nvPr/>
        </p:nvSpPr>
        <p:spPr bwMode="auto">
          <a:xfrm>
            <a:off x="421594" y="404664"/>
            <a:ext cx="870240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r>
              <a:rPr lang="en-GB" sz="4400" b="1" dirty="0">
                <a:solidFill>
                  <a:srgbClr val="F8F8F8"/>
                </a:solidFill>
                <a:latin typeface="Trebuchet MS" panose="020B0603020202020204" pitchFamily="34" charset="0"/>
              </a:rPr>
              <a:t>Risk warnings</a:t>
            </a:r>
            <a:endParaRPr lang="en-GB" sz="4400" b="1" noProof="1">
              <a:solidFill>
                <a:srgbClr val="F8F8F8"/>
              </a:solidFill>
              <a:latin typeface="Trebuchet MS" panose="020B0603020202020204" pitchFamily="34" charset="0"/>
            </a:endParaRPr>
          </a:p>
        </p:txBody>
      </p:sp>
      <p:sp>
        <p:nvSpPr>
          <p:cNvPr id="21509" name="Text Box 19"/>
          <p:cNvSpPr txBox="1">
            <a:spLocks noChangeArrowheads="1"/>
          </p:cNvSpPr>
          <p:nvPr/>
        </p:nvSpPr>
        <p:spPr bwMode="auto">
          <a:xfrm>
            <a:off x="251520" y="1340768"/>
            <a:ext cx="8676456"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Unicode MS" pitchFamily="34" charset="-128"/>
              </a:defRPr>
            </a:lvl1pPr>
            <a:lvl2pPr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marL="800100" lvl="1" indent="-342900" eaLnBrk="1" hangingPunct="1">
              <a:spcBef>
                <a:spcPct val="50000"/>
              </a:spcBef>
              <a:buFont typeface="Arial"/>
              <a:buChar char="•"/>
            </a:pPr>
            <a:r>
              <a:rPr lang="en-US" b="1" dirty="0">
                <a:solidFill>
                  <a:schemeClr val="tx2"/>
                </a:solidFill>
                <a:latin typeface="Trebuchet MS" panose="020B0603020202020204" pitchFamily="34" charset="0"/>
              </a:rPr>
              <a:t>Past performance is no guarantee of future performance.</a:t>
            </a:r>
          </a:p>
          <a:p>
            <a:pPr marL="800100" lvl="1" indent="-342900" eaLnBrk="1" hangingPunct="1">
              <a:spcBef>
                <a:spcPct val="50000"/>
              </a:spcBef>
              <a:buFont typeface="Arial"/>
              <a:buChar char="•"/>
            </a:pPr>
            <a:r>
              <a:rPr lang="en-US" b="1" dirty="0">
                <a:solidFill>
                  <a:schemeClr val="tx2"/>
                </a:solidFill>
                <a:latin typeface="Trebuchet MS" panose="020B0603020202020204" pitchFamily="34" charset="0"/>
              </a:rPr>
              <a:t>The value of investments is not guaranteed and you may not get back the full amount invested.</a:t>
            </a:r>
          </a:p>
          <a:p>
            <a:pPr marL="800100" lvl="1" indent="-342900" eaLnBrk="1" hangingPunct="1">
              <a:spcBef>
                <a:spcPct val="50000"/>
              </a:spcBef>
              <a:buFont typeface="Arial"/>
              <a:buChar char="•"/>
            </a:pPr>
            <a:r>
              <a:rPr lang="en-GB" b="1" dirty="0">
                <a:solidFill>
                  <a:schemeClr val="tx2"/>
                </a:solidFill>
                <a:latin typeface="Trebuchet MS" panose="020B0603020202020204" pitchFamily="34" charset="0"/>
              </a:rPr>
              <a:t>All statements concerning the tax treatment of products and their benefits are based on our understanding of current tax law and Her Majesty’s Revenue and Customs (HMRC) practice. Levels and bases of tax relief are subject to change.</a:t>
            </a:r>
            <a:endParaRPr lang="en-US" b="1" dirty="0">
              <a:solidFill>
                <a:schemeClr val="tx2"/>
              </a:solidFill>
              <a:latin typeface="Trebuchet MS" panose="020B0603020202020204" pitchFamily="34" charset="0"/>
            </a:endParaRPr>
          </a:p>
          <a:p>
            <a:pPr marL="800100" lvl="1" indent="-342900" eaLnBrk="1" hangingPunct="1">
              <a:spcBef>
                <a:spcPct val="50000"/>
              </a:spcBef>
              <a:buFont typeface="Arial"/>
              <a:buChar char="•"/>
            </a:pPr>
            <a:r>
              <a:rPr lang="en-GB" b="1" dirty="0">
                <a:solidFill>
                  <a:schemeClr val="tx2"/>
                </a:solidFill>
                <a:latin typeface="Trebuchet MS" panose="020B0603020202020204" pitchFamily="34" charset="0"/>
              </a:rPr>
              <a:t>We are authorised and regulated by the Financial Conduct Authority.</a:t>
            </a:r>
          </a:p>
          <a:p>
            <a:pPr eaLnBrk="1" hangingPunct="1">
              <a:spcBef>
                <a:spcPct val="50000"/>
              </a:spcBef>
            </a:pPr>
            <a:endParaRPr lang="en-US" b="1" dirty="0">
              <a:latin typeface="Calibri"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8F8F8"/>
                </a:solidFill>
              </a:rPr>
              <a:t>Your objectives</a:t>
            </a:r>
          </a:p>
        </p:txBody>
      </p:sp>
      <p:sp>
        <p:nvSpPr>
          <p:cNvPr id="4" name="Slide Number Placeholder 3"/>
          <p:cNvSpPr>
            <a:spLocks noGrp="1"/>
          </p:cNvSpPr>
          <p:nvPr>
            <p:ph type="sldNum" sz="quarter" idx="12"/>
          </p:nvPr>
        </p:nvSpPr>
        <p:spPr/>
        <p:txBody>
          <a:bodyPr/>
          <a:lstStyle/>
          <a:p>
            <a:pPr>
              <a:defRPr/>
            </a:pPr>
            <a:endParaRPr lang="en-GB"/>
          </a:p>
          <a:p>
            <a:pPr>
              <a:defRPr/>
            </a:pPr>
            <a:endParaRPr lang="en-GB"/>
          </a:p>
          <a:p>
            <a:pPr>
              <a:defRPr/>
            </a:pPr>
            <a:endParaRPr lang="en-GB"/>
          </a:p>
          <a:p>
            <a:pPr>
              <a:defRPr/>
            </a:pPr>
            <a:fld id="{3A6240EE-D1CF-4E5F-AAD1-DFD6A882FBAB}" type="slidenum">
              <a:rPr lang="en-GB" smtClean="0"/>
              <a:pPr>
                <a:defRPr/>
              </a:pPr>
              <a:t>4</a:t>
            </a:fld>
            <a:endParaRPr lang="en-GB" dirty="0"/>
          </a:p>
        </p:txBody>
      </p:sp>
      <p:sp>
        <p:nvSpPr>
          <p:cNvPr id="5" name="TextBox 4"/>
          <p:cNvSpPr txBox="1"/>
          <p:nvPr/>
        </p:nvSpPr>
        <p:spPr>
          <a:xfrm>
            <a:off x="395536" y="1340768"/>
            <a:ext cx="8208912" cy="5262979"/>
          </a:xfrm>
          <a:prstGeom prst="rect">
            <a:avLst/>
          </a:prstGeom>
          <a:noFill/>
        </p:spPr>
        <p:txBody>
          <a:bodyPr wrap="square" rtlCol="0">
            <a:spAutoFit/>
          </a:bodyPr>
          <a:lstStyle/>
          <a:p>
            <a:r>
              <a:rPr lang="en-US" b="1" u="sng" dirty="0">
                <a:solidFill>
                  <a:srgbClr val="FFFF00"/>
                </a:solidFill>
              </a:rPr>
              <a:t>Income</a:t>
            </a:r>
            <a:r>
              <a:rPr lang="en-US" dirty="0">
                <a:solidFill>
                  <a:srgbClr val="F8F8F8"/>
                </a:solidFill>
              </a:rPr>
              <a:t>: </a:t>
            </a:r>
            <a:r>
              <a:rPr lang="en-US" sz="2000" dirty="0">
                <a:solidFill>
                  <a:srgbClr val="F8F8F8"/>
                </a:solidFill>
              </a:rPr>
              <a:t>You wish to maintain the current level of you lifestyle now and into the future;</a:t>
            </a:r>
          </a:p>
          <a:p>
            <a:endParaRPr lang="en-US" dirty="0">
              <a:solidFill>
                <a:srgbClr val="F8F8F8"/>
              </a:solidFill>
            </a:endParaRPr>
          </a:p>
          <a:p>
            <a:r>
              <a:rPr lang="en-US" b="1" u="sng" dirty="0">
                <a:solidFill>
                  <a:srgbClr val="FFFF00"/>
                </a:solidFill>
              </a:rPr>
              <a:t>Event</a:t>
            </a:r>
            <a:r>
              <a:rPr lang="en-US" u="sng" dirty="0">
                <a:solidFill>
                  <a:srgbClr val="A59A60"/>
                </a:solidFill>
              </a:rPr>
              <a:t>:</a:t>
            </a:r>
            <a:r>
              <a:rPr lang="en-US" dirty="0">
                <a:solidFill>
                  <a:srgbClr val="F8F8F8"/>
                </a:solidFill>
              </a:rPr>
              <a:t> </a:t>
            </a:r>
            <a:r>
              <a:rPr lang="en-US" sz="2000" dirty="0">
                <a:solidFill>
                  <a:srgbClr val="F8F8F8"/>
                </a:solidFill>
              </a:rPr>
              <a:t>You would like to sell the business and your Buy-to-Let property as soon as possible;</a:t>
            </a:r>
          </a:p>
          <a:p>
            <a:endParaRPr lang="en-US" dirty="0">
              <a:solidFill>
                <a:srgbClr val="F8F8F8"/>
              </a:solidFill>
            </a:endParaRPr>
          </a:p>
          <a:p>
            <a:r>
              <a:rPr lang="en-US" b="1" u="sng" dirty="0">
                <a:solidFill>
                  <a:srgbClr val="FFFF00"/>
                </a:solidFill>
              </a:rPr>
              <a:t>Succession</a:t>
            </a:r>
            <a:r>
              <a:rPr lang="en-US" u="sng" dirty="0">
                <a:solidFill>
                  <a:srgbClr val="A59A60"/>
                </a:solidFill>
              </a:rPr>
              <a:t>:</a:t>
            </a:r>
            <a:r>
              <a:rPr lang="en-US" dirty="0">
                <a:solidFill>
                  <a:srgbClr val="F8F8F8"/>
                </a:solidFill>
              </a:rPr>
              <a:t> </a:t>
            </a:r>
            <a:r>
              <a:rPr lang="en-US" sz="2000" dirty="0">
                <a:solidFill>
                  <a:srgbClr val="F8F8F8"/>
                </a:solidFill>
              </a:rPr>
              <a:t>You would like to pass some assets on to your heirs but this is not essential – in any event you want to pay as little IHT as possible;</a:t>
            </a:r>
          </a:p>
          <a:p>
            <a:endParaRPr lang="en-US" dirty="0">
              <a:solidFill>
                <a:srgbClr val="F8F8F8"/>
              </a:solidFill>
            </a:endParaRPr>
          </a:p>
          <a:p>
            <a:r>
              <a:rPr lang="en-US" b="1" u="sng" dirty="0">
                <a:solidFill>
                  <a:srgbClr val="FFFF00"/>
                </a:solidFill>
              </a:rPr>
              <a:t>Tax</a:t>
            </a:r>
            <a:r>
              <a:rPr lang="en-US" u="sng" dirty="0">
                <a:solidFill>
                  <a:srgbClr val="A59A60"/>
                </a:solidFill>
              </a:rPr>
              <a:t>:</a:t>
            </a:r>
            <a:r>
              <a:rPr lang="en-US" dirty="0">
                <a:solidFill>
                  <a:srgbClr val="F8F8F8"/>
                </a:solidFill>
              </a:rPr>
              <a:t> </a:t>
            </a:r>
            <a:r>
              <a:rPr lang="en-US" sz="2000" dirty="0">
                <a:solidFill>
                  <a:srgbClr val="F8F8F8"/>
                </a:solidFill>
              </a:rPr>
              <a:t>You want to pay as little tax as possible;</a:t>
            </a:r>
          </a:p>
          <a:p>
            <a:endParaRPr lang="en-US" dirty="0">
              <a:solidFill>
                <a:srgbClr val="F8F8F8"/>
              </a:solidFill>
            </a:endParaRPr>
          </a:p>
          <a:p>
            <a:r>
              <a:rPr lang="en-US" u="sng" dirty="0">
                <a:solidFill>
                  <a:srgbClr val="FFFF00"/>
                </a:solidFill>
              </a:rPr>
              <a:t>Investments</a:t>
            </a:r>
            <a:r>
              <a:rPr lang="en-US" u="sng" dirty="0">
                <a:solidFill>
                  <a:srgbClr val="A59A60"/>
                </a:solidFill>
              </a:rPr>
              <a:t>:</a:t>
            </a:r>
            <a:r>
              <a:rPr lang="en-US" dirty="0">
                <a:solidFill>
                  <a:srgbClr val="F8F8F8"/>
                </a:solidFill>
              </a:rPr>
              <a:t> </a:t>
            </a:r>
            <a:r>
              <a:rPr lang="en-US" sz="2000" dirty="0">
                <a:solidFill>
                  <a:srgbClr val="F8F8F8"/>
                </a:solidFill>
              </a:rPr>
              <a:t>You want to maintain the real value of your investments, but not at the expense of your lifestyle, as long as you don</a:t>
            </a:r>
            <a:r>
              <a:rPr lang="fr-FR" sz="2000" dirty="0">
                <a:solidFill>
                  <a:srgbClr val="F8F8F8"/>
                </a:solidFill>
              </a:rPr>
              <a:t>’</a:t>
            </a:r>
            <a:r>
              <a:rPr lang="en-US" sz="2000" dirty="0">
                <a:solidFill>
                  <a:srgbClr val="F8F8F8"/>
                </a:solidFill>
              </a:rPr>
              <a:t>t run out of money!</a:t>
            </a:r>
          </a:p>
        </p:txBody>
      </p:sp>
    </p:spTree>
    <p:extLst>
      <p:ext uri="{BB962C8B-B14F-4D97-AF65-F5344CB8AC3E}">
        <p14:creationId xmlns:p14="http://schemas.microsoft.com/office/powerpoint/2010/main" val="135985498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8963" y="6215063"/>
            <a:ext cx="2133600" cy="365125"/>
          </a:xfrm>
        </p:spPr>
        <p:txBody>
          <a:bodyPr/>
          <a:lstStyle/>
          <a:p>
            <a:pPr>
              <a:defRPr/>
            </a:pPr>
            <a:endParaRPr lang="en-GB" dirty="0"/>
          </a:p>
          <a:p>
            <a:pPr>
              <a:defRPr/>
            </a:pPr>
            <a:endParaRPr lang="en-GB" dirty="0"/>
          </a:p>
          <a:p>
            <a:pPr>
              <a:defRPr/>
            </a:pPr>
            <a:endParaRPr lang="en-GB" dirty="0"/>
          </a:p>
          <a:p>
            <a:pPr>
              <a:defRPr/>
            </a:pPr>
            <a:fld id="{DFE740E5-360A-456A-9E3C-F1031AB709E8}" type="slidenum">
              <a:rPr lang="en-GB">
                <a:solidFill>
                  <a:schemeClr val="tx1"/>
                </a:solidFill>
                <a:latin typeface="Arial" pitchFamily="34" charset="0"/>
                <a:cs typeface="Arial" pitchFamily="34" charset="0"/>
              </a:rPr>
              <a:pPr>
                <a:defRPr/>
              </a:pPr>
              <a:t>5</a:t>
            </a:fld>
            <a:endParaRPr lang="en-GB" dirty="0">
              <a:solidFill>
                <a:schemeClr val="tx1"/>
              </a:solidFill>
              <a:latin typeface="Arial" pitchFamily="34" charset="0"/>
              <a:cs typeface="Arial" pitchFamily="34" charset="0"/>
            </a:endParaRPr>
          </a:p>
        </p:txBody>
      </p:sp>
      <p:sp>
        <p:nvSpPr>
          <p:cNvPr id="5124" name="Rectangle 17"/>
          <p:cNvSpPr>
            <a:spLocks noChangeArrowheads="1"/>
          </p:cNvSpPr>
          <p:nvPr/>
        </p:nvSpPr>
        <p:spPr bwMode="auto">
          <a:xfrm>
            <a:off x="5651500" y="3141663"/>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2000" b="1" dirty="0">
              <a:solidFill>
                <a:srgbClr val="F8F8F8"/>
              </a:solidFill>
              <a:latin typeface="Calibri" pitchFamily="34" charset="0"/>
            </a:endParaRPr>
          </a:p>
        </p:txBody>
      </p:sp>
      <p:sp>
        <p:nvSpPr>
          <p:cNvPr id="5125" name="Rectangle 18"/>
          <p:cNvSpPr>
            <a:spLocks noChangeArrowheads="1"/>
          </p:cNvSpPr>
          <p:nvPr/>
        </p:nvSpPr>
        <p:spPr bwMode="auto">
          <a:xfrm>
            <a:off x="4284663" y="5373688"/>
            <a:ext cx="1847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2000" b="1" dirty="0">
              <a:solidFill>
                <a:srgbClr val="F8F8F8"/>
              </a:solidFill>
              <a:latin typeface="Calibri" pitchFamily="34" charset="0"/>
            </a:endParaRPr>
          </a:p>
        </p:txBody>
      </p:sp>
      <p:sp>
        <p:nvSpPr>
          <p:cNvPr id="5126" name="Rectangle 20"/>
          <p:cNvSpPr>
            <a:spLocks noChangeArrowheads="1"/>
          </p:cNvSpPr>
          <p:nvPr/>
        </p:nvSpPr>
        <p:spPr bwMode="auto">
          <a:xfrm>
            <a:off x="450969" y="476672"/>
            <a:ext cx="5096267"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sz="4400" dirty="0">
                <a:solidFill>
                  <a:srgbClr val="F8F8F8"/>
                </a:solidFill>
                <a:latin typeface="Trebuchet MS" panose="020B0603020202020204" pitchFamily="34" charset="0"/>
              </a:rPr>
              <a:t>Where Are You Now </a:t>
            </a:r>
            <a:endParaRPr lang="en-GB" dirty="0">
              <a:solidFill>
                <a:srgbClr val="F8F8F8"/>
              </a:solidFill>
              <a:latin typeface="Trebuchet MS" panose="020B0603020202020204" pitchFamily="34" charset="0"/>
            </a:endParaRPr>
          </a:p>
          <a:p>
            <a:r>
              <a:rPr lang="en-GB" dirty="0">
                <a:solidFill>
                  <a:srgbClr val="F8F8F8"/>
                </a:solidFill>
                <a:latin typeface="Trebuchet MS" panose="020B0603020202020204" pitchFamily="34" charset="0"/>
              </a:rPr>
              <a:t>Your Assets in October 2014 ?</a:t>
            </a:r>
            <a:endParaRPr lang="en-US" dirty="0">
              <a:solidFill>
                <a:srgbClr val="F8F8F8"/>
              </a:solidFill>
              <a:latin typeface="Trebuchet MS" panose="020B0603020202020204" pitchFamily="34" charset="0"/>
            </a:endParaRPr>
          </a:p>
        </p:txBody>
      </p:sp>
      <p:sp>
        <p:nvSpPr>
          <p:cNvPr id="5127" name="Rectangle 21"/>
          <p:cNvSpPr>
            <a:spLocks noChangeArrowheads="1"/>
          </p:cNvSpPr>
          <p:nvPr/>
        </p:nvSpPr>
        <p:spPr bwMode="auto">
          <a:xfrm>
            <a:off x="246460" y="2162195"/>
            <a:ext cx="1690687" cy="719137"/>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1400" u="sng" dirty="0">
                <a:latin typeface="Trebuchet MS" pitchFamily="34" charset="0"/>
                <a:cs typeface="Arial" charset="0"/>
              </a:rPr>
              <a:t>Cash</a:t>
            </a:r>
          </a:p>
          <a:p>
            <a:pPr algn="ctr"/>
            <a:r>
              <a:rPr lang="en-GB" sz="1400" dirty="0">
                <a:latin typeface="Trebuchet MS" pitchFamily="34" charset="0"/>
                <a:cs typeface="Arial" charset="0"/>
              </a:rPr>
              <a:t>Total: £161,112</a:t>
            </a:r>
            <a:endParaRPr lang="en-US" sz="1400" dirty="0">
              <a:latin typeface="Trebuchet MS" pitchFamily="34" charset="0"/>
              <a:cs typeface="Arial" charset="0"/>
            </a:endParaRPr>
          </a:p>
        </p:txBody>
      </p:sp>
      <p:sp>
        <p:nvSpPr>
          <p:cNvPr id="5128" name="Rectangle 22"/>
          <p:cNvSpPr>
            <a:spLocks noChangeArrowheads="1"/>
          </p:cNvSpPr>
          <p:nvPr/>
        </p:nvSpPr>
        <p:spPr bwMode="auto">
          <a:xfrm>
            <a:off x="246459" y="3142543"/>
            <a:ext cx="1690687" cy="719137"/>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1400" u="sng" dirty="0">
                <a:latin typeface="Trebuchet MS" pitchFamily="34" charset="0"/>
                <a:cs typeface="Arial" charset="0"/>
              </a:rPr>
              <a:t>Property Assets</a:t>
            </a:r>
          </a:p>
          <a:p>
            <a:pPr algn="ctr"/>
            <a:r>
              <a:rPr lang="en-GB" sz="1400" dirty="0">
                <a:latin typeface="Trebuchet MS" pitchFamily="34" charset="0"/>
                <a:cs typeface="Arial" charset="0"/>
              </a:rPr>
              <a:t>Total: £1,525,000</a:t>
            </a:r>
            <a:endParaRPr lang="en-US" sz="1400" dirty="0">
              <a:latin typeface="Trebuchet MS" pitchFamily="34" charset="0"/>
              <a:cs typeface="Arial" charset="0"/>
            </a:endParaRPr>
          </a:p>
        </p:txBody>
      </p:sp>
      <p:sp>
        <p:nvSpPr>
          <p:cNvPr id="5130" name="Rectangle 24"/>
          <p:cNvSpPr>
            <a:spLocks noChangeArrowheads="1"/>
          </p:cNvSpPr>
          <p:nvPr/>
        </p:nvSpPr>
        <p:spPr bwMode="auto">
          <a:xfrm>
            <a:off x="246458" y="4078444"/>
            <a:ext cx="1690687" cy="719137"/>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GB" sz="1400" dirty="0">
              <a:latin typeface="Trebuchet MS" pitchFamily="34" charset="0"/>
            </a:endParaRPr>
          </a:p>
          <a:p>
            <a:pPr algn="ctr"/>
            <a:r>
              <a:rPr lang="en-GB" sz="1400" u="sng" dirty="0">
                <a:latin typeface="Trebuchet MS" panose="020B0603020202020204" pitchFamily="34" charset="0"/>
              </a:rPr>
              <a:t>Investments</a:t>
            </a:r>
          </a:p>
          <a:p>
            <a:pPr algn="ctr"/>
            <a:r>
              <a:rPr lang="en-GB" sz="1400" dirty="0">
                <a:latin typeface="Trebuchet MS" panose="020B0603020202020204" pitchFamily="34" charset="0"/>
              </a:rPr>
              <a:t>Total: £2,775,000</a:t>
            </a:r>
            <a:endParaRPr lang="en-US" sz="1400" dirty="0">
              <a:latin typeface="Trebuchet MS" pitchFamily="34" charset="0"/>
            </a:endParaRPr>
          </a:p>
          <a:p>
            <a:pPr algn="ctr"/>
            <a:endParaRPr lang="en-US" sz="1400" dirty="0">
              <a:latin typeface="Trebuchet MS" pitchFamily="34" charset="0"/>
              <a:cs typeface="Arial" charset="0"/>
            </a:endParaRPr>
          </a:p>
        </p:txBody>
      </p:sp>
      <p:sp>
        <p:nvSpPr>
          <p:cNvPr id="5131" name="Rectangle 27"/>
          <p:cNvSpPr>
            <a:spLocks noChangeArrowheads="1"/>
          </p:cNvSpPr>
          <p:nvPr/>
        </p:nvSpPr>
        <p:spPr bwMode="auto">
          <a:xfrm>
            <a:off x="2023470" y="2160130"/>
            <a:ext cx="1619250"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1200" dirty="0">
                <a:latin typeface="Trebuchet MS" pitchFamily="34" charset="0"/>
                <a:cs typeface="Arial" charset="0"/>
              </a:rPr>
              <a:t>Cash </a:t>
            </a:r>
          </a:p>
          <a:p>
            <a:pPr algn="ctr"/>
            <a:r>
              <a:rPr lang="en-GB" sz="1200" dirty="0">
                <a:latin typeface="Trebuchet MS" pitchFamily="34" charset="0"/>
                <a:cs typeface="Arial" charset="0"/>
              </a:rPr>
              <a:t> Building Society A/C’s </a:t>
            </a:r>
          </a:p>
          <a:p>
            <a:pPr algn="ctr"/>
            <a:r>
              <a:rPr lang="en-GB" sz="1400" dirty="0">
                <a:latin typeface="Trebuchet MS" pitchFamily="34" charset="0"/>
                <a:cs typeface="Arial" charset="0"/>
              </a:rPr>
              <a:t>£91,937</a:t>
            </a:r>
            <a:endParaRPr lang="en-US" sz="1400" dirty="0">
              <a:latin typeface="Trebuchet MS" pitchFamily="34" charset="0"/>
              <a:cs typeface="Arial" charset="0"/>
            </a:endParaRPr>
          </a:p>
        </p:txBody>
      </p:sp>
      <p:sp>
        <p:nvSpPr>
          <p:cNvPr id="5132" name="Rectangle 28"/>
          <p:cNvSpPr>
            <a:spLocks noChangeArrowheads="1"/>
          </p:cNvSpPr>
          <p:nvPr/>
        </p:nvSpPr>
        <p:spPr bwMode="auto">
          <a:xfrm>
            <a:off x="3729043" y="2162504"/>
            <a:ext cx="1619250"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1400" dirty="0">
                <a:latin typeface="Trebuchet MS" panose="020B0603020202020204" pitchFamily="34" charset="0"/>
              </a:rPr>
              <a:t>Cash ISAs</a:t>
            </a:r>
          </a:p>
          <a:p>
            <a:pPr algn="ctr"/>
            <a:r>
              <a:rPr lang="en-GB" sz="1400" dirty="0">
                <a:latin typeface="Trebuchet MS" panose="020B0603020202020204" pitchFamily="34" charset="0"/>
              </a:rPr>
              <a:t>£2,624</a:t>
            </a:r>
            <a:endParaRPr lang="en-US" sz="1400" dirty="0">
              <a:latin typeface="Trebuchet MS" panose="020B0603020202020204" pitchFamily="34" charset="0"/>
            </a:endParaRPr>
          </a:p>
        </p:txBody>
      </p:sp>
      <p:sp>
        <p:nvSpPr>
          <p:cNvPr id="5133" name="Rectangle 29"/>
          <p:cNvSpPr>
            <a:spLocks noChangeArrowheads="1"/>
          </p:cNvSpPr>
          <p:nvPr/>
        </p:nvSpPr>
        <p:spPr bwMode="auto">
          <a:xfrm>
            <a:off x="2023470" y="3142543"/>
            <a:ext cx="1619250"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1600" dirty="0">
                <a:latin typeface="Trebuchet MS" panose="020B0603020202020204" pitchFamily="34" charset="0"/>
                <a:cs typeface="Arial" charset="0"/>
              </a:rPr>
              <a:t>Main Home</a:t>
            </a:r>
          </a:p>
          <a:p>
            <a:pPr algn="ctr"/>
            <a:r>
              <a:rPr lang="en-GB" sz="1400" dirty="0">
                <a:latin typeface="Trebuchet MS" panose="020B0603020202020204" pitchFamily="34" charset="0"/>
                <a:cs typeface="Arial" charset="0"/>
              </a:rPr>
              <a:t>Value: £850,000</a:t>
            </a:r>
          </a:p>
          <a:p>
            <a:pPr algn="ctr"/>
            <a:r>
              <a:rPr lang="en-GB" sz="1400" dirty="0">
                <a:solidFill>
                  <a:srgbClr val="FF0000"/>
                </a:solidFill>
                <a:latin typeface="Trebuchet MS" panose="020B0603020202020204" pitchFamily="34" charset="0"/>
                <a:cs typeface="Arial" charset="0"/>
              </a:rPr>
              <a:t>Debt: £0</a:t>
            </a:r>
            <a:endParaRPr lang="en-US" sz="1400" dirty="0">
              <a:solidFill>
                <a:srgbClr val="FF0000"/>
              </a:solidFill>
              <a:latin typeface="Trebuchet MS" panose="020B0603020202020204" pitchFamily="34" charset="0"/>
              <a:cs typeface="Arial" charset="0"/>
            </a:endParaRPr>
          </a:p>
        </p:txBody>
      </p:sp>
      <p:sp>
        <p:nvSpPr>
          <p:cNvPr id="5134" name="Rectangle 31"/>
          <p:cNvSpPr>
            <a:spLocks noChangeArrowheads="1"/>
          </p:cNvSpPr>
          <p:nvPr/>
        </p:nvSpPr>
        <p:spPr bwMode="auto">
          <a:xfrm>
            <a:off x="3729043" y="3142543"/>
            <a:ext cx="1619250"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GB" sz="1400" dirty="0">
              <a:latin typeface="Trebuchet MS" pitchFamily="34" charset="0"/>
              <a:cs typeface="Arial" charset="0"/>
            </a:endParaRPr>
          </a:p>
          <a:p>
            <a:pPr algn="ctr"/>
            <a:r>
              <a:rPr lang="en-GB" sz="1400" dirty="0">
                <a:latin typeface="Trebuchet MS" pitchFamily="34" charset="0"/>
                <a:cs typeface="Arial" charset="0"/>
              </a:rPr>
              <a:t>Other property</a:t>
            </a:r>
          </a:p>
          <a:p>
            <a:pPr algn="ctr"/>
            <a:r>
              <a:rPr lang="en-GB" sz="1400" dirty="0">
                <a:latin typeface="Trebuchet MS" pitchFamily="34" charset="0"/>
                <a:cs typeface="Arial" charset="0"/>
              </a:rPr>
              <a:t>Value: £675,000</a:t>
            </a:r>
          </a:p>
          <a:p>
            <a:pPr algn="ctr"/>
            <a:r>
              <a:rPr lang="en-GB" sz="1400" dirty="0">
                <a:latin typeface="Trebuchet MS" pitchFamily="34" charset="0"/>
                <a:cs typeface="Arial" charset="0"/>
              </a:rPr>
              <a:t>Debt: £0</a:t>
            </a:r>
          </a:p>
          <a:p>
            <a:pPr algn="ctr"/>
            <a:endParaRPr lang="en-US" sz="1400" dirty="0">
              <a:latin typeface="Trebuchet MS" pitchFamily="34" charset="0"/>
              <a:cs typeface="Arial" charset="0"/>
            </a:endParaRPr>
          </a:p>
        </p:txBody>
      </p:sp>
      <p:sp>
        <p:nvSpPr>
          <p:cNvPr id="5136" name="Rectangle 35"/>
          <p:cNvSpPr>
            <a:spLocks noChangeArrowheads="1"/>
          </p:cNvSpPr>
          <p:nvPr/>
        </p:nvSpPr>
        <p:spPr bwMode="auto">
          <a:xfrm>
            <a:off x="2023470" y="4078443"/>
            <a:ext cx="16192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GB" sz="1400" dirty="0">
              <a:latin typeface="Trebuchet MS" pitchFamily="34" charset="0"/>
            </a:endParaRPr>
          </a:p>
          <a:p>
            <a:pPr algn="ctr"/>
            <a:endParaRPr lang="en-US" sz="1400" dirty="0">
              <a:latin typeface="Trebuchet MS" pitchFamily="34" charset="0"/>
            </a:endParaRPr>
          </a:p>
          <a:p>
            <a:pPr algn="ctr"/>
            <a:r>
              <a:rPr lang="en-GB" sz="1400" dirty="0">
                <a:latin typeface="Trebuchet MS" pitchFamily="34" charset="0"/>
                <a:cs typeface="Arial" charset="0"/>
              </a:rPr>
              <a:t>Pension Funds</a:t>
            </a:r>
          </a:p>
          <a:p>
            <a:pPr algn="ctr"/>
            <a:r>
              <a:rPr lang="en-GB" sz="1400" dirty="0">
                <a:latin typeface="Trebuchet MS" pitchFamily="34" charset="0"/>
                <a:cs typeface="Arial" charset="0"/>
              </a:rPr>
              <a:t>£275,000</a:t>
            </a:r>
          </a:p>
          <a:p>
            <a:pPr algn="ctr"/>
            <a:endParaRPr lang="en-GB" sz="1400" dirty="0">
              <a:latin typeface="Trebuchet MS" pitchFamily="34" charset="0"/>
              <a:cs typeface="Arial" charset="0"/>
            </a:endParaRPr>
          </a:p>
          <a:p>
            <a:pPr algn="ctr"/>
            <a:endParaRPr lang="en-US" sz="1400" dirty="0">
              <a:latin typeface="Trebuchet MS" pitchFamily="34" charset="0"/>
              <a:cs typeface="Arial" charset="0"/>
            </a:endParaRPr>
          </a:p>
        </p:txBody>
      </p:sp>
      <p:sp>
        <p:nvSpPr>
          <p:cNvPr id="5140" name="Rectangle 24"/>
          <p:cNvSpPr>
            <a:spLocks noChangeArrowheads="1"/>
          </p:cNvSpPr>
          <p:nvPr/>
        </p:nvSpPr>
        <p:spPr bwMode="auto">
          <a:xfrm>
            <a:off x="255852" y="5030667"/>
            <a:ext cx="1690687" cy="719138"/>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GB" sz="1400" dirty="0">
              <a:latin typeface="Trebuchet MS" pitchFamily="34" charset="0"/>
            </a:endParaRPr>
          </a:p>
          <a:p>
            <a:pPr algn="ctr"/>
            <a:r>
              <a:rPr lang="en-GB" sz="1400" b="1" u="sng" dirty="0">
                <a:latin typeface="Trebuchet MS" panose="020B0603020202020204" pitchFamily="34" charset="0"/>
              </a:rPr>
              <a:t>Total Net Worth:</a:t>
            </a:r>
          </a:p>
          <a:p>
            <a:pPr algn="ctr"/>
            <a:r>
              <a:rPr lang="en-GB" sz="1400" b="1" dirty="0">
                <a:latin typeface="Trebuchet MS" panose="020B0603020202020204" pitchFamily="34" charset="0"/>
              </a:rPr>
              <a:t>£4,461,112</a:t>
            </a:r>
            <a:endParaRPr lang="en-US" sz="1400" b="1" dirty="0">
              <a:latin typeface="Trebuchet MS" pitchFamily="34" charset="0"/>
            </a:endParaRPr>
          </a:p>
          <a:p>
            <a:pPr algn="ctr"/>
            <a:endParaRPr lang="en-US" sz="1400" dirty="0">
              <a:latin typeface="Trebuchet MS" pitchFamily="34" charset="0"/>
              <a:cs typeface="Arial" charset="0"/>
            </a:endParaRPr>
          </a:p>
        </p:txBody>
      </p:sp>
      <p:sp>
        <p:nvSpPr>
          <p:cNvPr id="21" name="Rectangle 28"/>
          <p:cNvSpPr>
            <a:spLocks noChangeArrowheads="1"/>
          </p:cNvSpPr>
          <p:nvPr/>
        </p:nvSpPr>
        <p:spPr bwMode="auto">
          <a:xfrm>
            <a:off x="5448669" y="2160129"/>
            <a:ext cx="1619250"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1400" dirty="0">
                <a:latin typeface="Trebuchet MS" panose="020B0603020202020204" pitchFamily="34" charset="0"/>
              </a:rPr>
              <a:t>National Savings</a:t>
            </a:r>
          </a:p>
          <a:p>
            <a:pPr algn="ctr"/>
            <a:r>
              <a:rPr lang="en-GB" sz="1400" dirty="0">
                <a:latin typeface="Trebuchet MS" panose="020B0603020202020204" pitchFamily="34" charset="0"/>
              </a:rPr>
              <a:t>£60,000</a:t>
            </a:r>
            <a:endParaRPr lang="en-US" sz="1400" dirty="0">
              <a:latin typeface="Trebuchet MS" panose="020B0603020202020204" pitchFamily="34" charset="0"/>
            </a:endParaRPr>
          </a:p>
        </p:txBody>
      </p:sp>
      <p:sp>
        <p:nvSpPr>
          <p:cNvPr id="24" name="Rectangle 35"/>
          <p:cNvSpPr>
            <a:spLocks noChangeArrowheads="1"/>
          </p:cNvSpPr>
          <p:nvPr/>
        </p:nvSpPr>
        <p:spPr bwMode="auto">
          <a:xfrm>
            <a:off x="3729043" y="4078443"/>
            <a:ext cx="16192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GB" sz="1400" dirty="0">
              <a:latin typeface="Trebuchet MS" pitchFamily="34" charset="0"/>
            </a:endParaRPr>
          </a:p>
          <a:p>
            <a:pPr algn="ctr"/>
            <a:endParaRPr lang="en-US" sz="1400" dirty="0">
              <a:latin typeface="Trebuchet MS" pitchFamily="34" charset="0"/>
            </a:endParaRPr>
          </a:p>
          <a:p>
            <a:pPr algn="ctr"/>
            <a:r>
              <a:rPr lang="en-GB" sz="1400" dirty="0">
                <a:latin typeface="Trebuchet MS" pitchFamily="34" charset="0"/>
                <a:cs typeface="Arial" charset="0"/>
              </a:rPr>
              <a:t>Company </a:t>
            </a:r>
          </a:p>
          <a:p>
            <a:pPr algn="ctr"/>
            <a:r>
              <a:rPr lang="en-GB" sz="1400" dirty="0">
                <a:latin typeface="Trebuchet MS" pitchFamily="34" charset="0"/>
                <a:cs typeface="Arial" charset="0"/>
              </a:rPr>
              <a:t>Shareholdings</a:t>
            </a:r>
          </a:p>
          <a:p>
            <a:pPr algn="ctr"/>
            <a:r>
              <a:rPr lang="en-GB" sz="1400" dirty="0">
                <a:latin typeface="Trebuchet MS" pitchFamily="34" charset="0"/>
                <a:cs typeface="Arial" charset="0"/>
              </a:rPr>
              <a:t>Value £2,500,000</a:t>
            </a:r>
          </a:p>
          <a:p>
            <a:pPr algn="ctr"/>
            <a:endParaRPr lang="en-GB" sz="1400" dirty="0">
              <a:latin typeface="Trebuchet MS" pitchFamily="34" charset="0"/>
              <a:cs typeface="Arial" charset="0"/>
            </a:endParaRPr>
          </a:p>
          <a:p>
            <a:pPr algn="ctr"/>
            <a:endParaRPr lang="en-US" sz="1400" dirty="0">
              <a:latin typeface="Trebuchet MS" pitchFamily="34" charset="0"/>
              <a:cs typeface="Arial" charset="0"/>
            </a:endParaRPr>
          </a:p>
        </p:txBody>
      </p:sp>
      <p:sp>
        <p:nvSpPr>
          <p:cNvPr id="19" name="Rectangle 28"/>
          <p:cNvSpPr>
            <a:spLocks noChangeArrowheads="1"/>
          </p:cNvSpPr>
          <p:nvPr/>
        </p:nvSpPr>
        <p:spPr bwMode="auto">
          <a:xfrm>
            <a:off x="7168296" y="2170456"/>
            <a:ext cx="1705572"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1400" dirty="0" err="1">
                <a:latin typeface="Trebuchet MS" panose="020B0603020202020204" pitchFamily="34" charset="0"/>
              </a:rPr>
              <a:t>ShareBuilder</a:t>
            </a:r>
            <a:r>
              <a:rPr lang="en-GB" sz="1400" dirty="0">
                <a:latin typeface="Trebuchet MS" panose="020B0603020202020204" pitchFamily="34" charset="0"/>
              </a:rPr>
              <a:t> /Savings</a:t>
            </a:r>
          </a:p>
          <a:p>
            <a:pPr algn="ctr"/>
            <a:r>
              <a:rPr lang="en-GB" sz="1400" dirty="0">
                <a:latin typeface="Trebuchet MS" panose="020B0603020202020204" pitchFamily="34" charset="0"/>
              </a:rPr>
              <a:t> Plans</a:t>
            </a:r>
          </a:p>
          <a:p>
            <a:pPr algn="ctr"/>
            <a:r>
              <a:rPr lang="en-GB" sz="1400" dirty="0">
                <a:latin typeface="Trebuchet MS" panose="020B0603020202020204" pitchFamily="34" charset="0"/>
              </a:rPr>
              <a:t>£6,551</a:t>
            </a:r>
            <a:endParaRPr lang="en-US" sz="1400" dirty="0">
              <a:latin typeface="Trebuchet MS" panose="020B0603020202020204" pitchFamily="34" charset="0"/>
            </a:endParaRPr>
          </a:p>
        </p:txBody>
      </p:sp>
    </p:spTree>
    <p:extLst>
      <p:ext uri="{BB962C8B-B14F-4D97-AF65-F5344CB8AC3E}">
        <p14:creationId xmlns:p14="http://schemas.microsoft.com/office/powerpoint/2010/main" val="200507866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15516" y="1484784"/>
            <a:ext cx="8712968" cy="432048"/>
          </a:xfrm>
        </p:spPr>
        <p:txBody>
          <a:bodyPr/>
          <a:lstStyle/>
          <a:p>
            <a:pPr marL="179388" indent="-179388" eaLnBrk="1" hangingPunct="1">
              <a:lnSpc>
                <a:spcPts val="3000"/>
              </a:lnSpc>
              <a:buClr>
                <a:schemeClr val="tx1"/>
              </a:buClr>
              <a:buFont typeface="Arial" charset="0"/>
              <a:buNone/>
            </a:pPr>
            <a:r>
              <a:rPr lang="en-GB" sz="1800" b="1" u="sng" dirty="0">
                <a:solidFill>
                  <a:srgbClr val="0D0D0D"/>
                </a:solidFill>
                <a:cs typeface="Arial" charset="0"/>
              </a:rPr>
              <a:t>Income:</a:t>
            </a:r>
          </a:p>
        </p:txBody>
      </p:sp>
      <p:sp>
        <p:nvSpPr>
          <p:cNvPr id="4" name="Slide Number Placeholder 3"/>
          <p:cNvSpPr>
            <a:spLocks noGrp="1"/>
          </p:cNvSpPr>
          <p:nvPr>
            <p:ph type="sldNum" sz="quarter" idx="12"/>
          </p:nvPr>
        </p:nvSpPr>
        <p:spPr>
          <a:xfrm>
            <a:off x="6938963" y="6215063"/>
            <a:ext cx="2133600" cy="365125"/>
          </a:xfrm>
        </p:spPr>
        <p:txBody>
          <a:bodyPr/>
          <a:lstStyle/>
          <a:p>
            <a:pPr>
              <a:defRPr/>
            </a:pPr>
            <a:endParaRPr lang="en-GB" dirty="0"/>
          </a:p>
          <a:p>
            <a:pPr>
              <a:defRPr/>
            </a:pPr>
            <a:endParaRPr lang="en-GB" dirty="0"/>
          </a:p>
          <a:p>
            <a:pPr>
              <a:defRPr/>
            </a:pPr>
            <a:endParaRPr lang="en-GB" dirty="0"/>
          </a:p>
          <a:p>
            <a:pPr>
              <a:defRPr/>
            </a:pPr>
            <a:fld id="{8A38CE01-9A5E-42D3-8485-50F5AAC14528}" type="slidenum">
              <a:rPr lang="en-GB">
                <a:solidFill>
                  <a:schemeClr val="tx1"/>
                </a:solidFill>
                <a:latin typeface="Arial" pitchFamily="34" charset="0"/>
                <a:cs typeface="Arial" pitchFamily="34" charset="0"/>
              </a:rPr>
              <a:pPr>
                <a:defRPr/>
              </a:pPr>
              <a:t>6</a:t>
            </a:fld>
            <a:endParaRPr lang="en-GB" dirty="0">
              <a:solidFill>
                <a:schemeClr val="tx1"/>
              </a:solidFill>
              <a:latin typeface="Arial" pitchFamily="34" charset="0"/>
              <a:cs typeface="Arial" pitchFamily="34" charset="0"/>
            </a:endParaRPr>
          </a:p>
        </p:txBody>
      </p:sp>
      <p:sp>
        <p:nvSpPr>
          <p:cNvPr id="6" name="Title 4"/>
          <p:cNvSpPr>
            <a:spLocks noGrp="1"/>
          </p:cNvSpPr>
          <p:nvPr>
            <p:ph type="title"/>
          </p:nvPr>
        </p:nvSpPr>
        <p:spPr>
          <a:xfrm>
            <a:off x="69850" y="188640"/>
            <a:ext cx="7886526" cy="868362"/>
          </a:xfrm>
        </p:spPr>
        <p:txBody>
          <a:bodyPr/>
          <a:lstStyle/>
          <a:p>
            <a:pPr algn="l"/>
            <a:r>
              <a:rPr lang="en-GB" sz="4400" dirty="0">
                <a:solidFill>
                  <a:srgbClr val="F8F8F8"/>
                </a:solidFill>
              </a:rPr>
              <a:t>Your </a:t>
            </a:r>
            <a:r>
              <a:rPr lang="en-GB" sz="4400" dirty="0"/>
              <a:t>current ins &amp; outs </a:t>
            </a:r>
            <a:br>
              <a:rPr lang="en-GB" sz="4400" dirty="0"/>
            </a:br>
            <a:r>
              <a:rPr lang="en-GB" dirty="0"/>
              <a:t>in October 2014</a:t>
            </a:r>
            <a:endParaRPr lang="en-GB" sz="2400" dirty="0">
              <a:solidFill>
                <a:srgbClr val="F8F8F8"/>
              </a:solidFill>
              <a:latin typeface="Trebuchet MS" pitchFamily="34" charset="0"/>
            </a:endParaRPr>
          </a:p>
        </p:txBody>
      </p:sp>
      <p:sp>
        <p:nvSpPr>
          <p:cNvPr id="7" name="Rectangle 3"/>
          <p:cNvSpPr txBox="1">
            <a:spLocks noChangeArrowheads="1"/>
          </p:cNvSpPr>
          <p:nvPr/>
        </p:nvSpPr>
        <p:spPr bwMode="auto">
          <a:xfrm>
            <a:off x="299973" y="4768483"/>
            <a:ext cx="8712968"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8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eaLnBrk="1" hangingPunct="1">
              <a:lnSpc>
                <a:spcPts val="3000"/>
              </a:lnSpc>
              <a:buClr>
                <a:schemeClr val="tx1"/>
              </a:buClr>
              <a:buFont typeface="Arial" charset="0"/>
              <a:buNone/>
            </a:pPr>
            <a:endParaRPr lang="en-GB" b="1" u="sng" dirty="0">
              <a:solidFill>
                <a:srgbClr val="0D0D0D"/>
              </a:solidFill>
              <a:cs typeface="Arial" charset="0"/>
            </a:endParaRPr>
          </a:p>
          <a:p>
            <a:pPr marL="179388" indent="-179388" eaLnBrk="1" hangingPunct="1">
              <a:lnSpc>
                <a:spcPts val="3000"/>
              </a:lnSpc>
              <a:buClr>
                <a:schemeClr val="tx1"/>
              </a:buClr>
              <a:buFont typeface="Arial" charset="0"/>
              <a:buNone/>
            </a:pPr>
            <a:r>
              <a:rPr lang="en-GB" b="1" u="sng" dirty="0">
                <a:solidFill>
                  <a:srgbClr val="0D0D0D"/>
                </a:solidFill>
                <a:cs typeface="Arial" charset="0"/>
              </a:rPr>
              <a:t>Outgoings:</a:t>
            </a:r>
          </a:p>
        </p:txBody>
      </p:sp>
      <p:sp>
        <p:nvSpPr>
          <p:cNvPr id="8" name="Rectangle 3"/>
          <p:cNvSpPr txBox="1">
            <a:spLocks noChangeArrowheads="1"/>
          </p:cNvSpPr>
          <p:nvPr/>
        </p:nvSpPr>
        <p:spPr bwMode="auto">
          <a:xfrm>
            <a:off x="329784" y="5937251"/>
            <a:ext cx="8712968"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8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eaLnBrk="1" hangingPunct="1">
              <a:lnSpc>
                <a:spcPts val="3000"/>
              </a:lnSpc>
              <a:buClr>
                <a:schemeClr val="tx1"/>
              </a:buClr>
              <a:buFont typeface="Arial" charset="0"/>
              <a:buNone/>
            </a:pPr>
            <a:r>
              <a:rPr lang="en-GB" b="1" u="sng" dirty="0">
                <a:solidFill>
                  <a:srgbClr val="0D0D0D"/>
                </a:solidFill>
                <a:cs typeface="Arial" charset="0"/>
              </a:rPr>
              <a:t>Surplus / </a:t>
            </a:r>
            <a:r>
              <a:rPr lang="en-GB" b="1" u="sng" dirty="0" err="1">
                <a:solidFill>
                  <a:srgbClr val="0D0D0D"/>
                </a:solidFill>
                <a:cs typeface="Arial" charset="0"/>
              </a:rPr>
              <a:t>Defici</a:t>
            </a:r>
            <a:r>
              <a:rPr lang="en-GB" b="1" u="sng" dirty="0">
                <a:solidFill>
                  <a:srgbClr val="0D0D0D"/>
                </a:solidFill>
                <a:cs typeface="Arial" charset="0"/>
              </a:rPr>
              <a:t>:</a:t>
            </a:r>
          </a:p>
          <a:p>
            <a:pPr marL="179388" indent="-179388" eaLnBrk="1" hangingPunct="1">
              <a:lnSpc>
                <a:spcPts val="3000"/>
              </a:lnSpc>
              <a:buClr>
                <a:schemeClr val="tx1"/>
              </a:buClr>
              <a:buFont typeface="Arial" charset="0"/>
              <a:buNone/>
            </a:pPr>
            <a:r>
              <a:rPr lang="en-GB" sz="1600" b="1" dirty="0">
                <a:solidFill>
                  <a:srgbClr val="0D0D0D"/>
                </a:solidFill>
                <a:cs typeface="Arial" charset="0"/>
              </a:rPr>
              <a:t>Based on the above figures you currently have surplus income of £45,932 p/a.</a:t>
            </a:r>
          </a:p>
        </p:txBody>
      </p:sp>
      <p:graphicFrame>
        <p:nvGraphicFramePr>
          <p:cNvPr id="2" name="Table 1"/>
          <p:cNvGraphicFramePr>
            <a:graphicFrameLocks noGrp="1"/>
          </p:cNvGraphicFramePr>
          <p:nvPr>
            <p:extLst>
              <p:ext uri="{D42A27DB-BD31-4B8C-83A1-F6EECF244321}">
                <p14:modId xmlns:p14="http://schemas.microsoft.com/office/powerpoint/2010/main" val="87583135"/>
              </p:ext>
            </p:extLst>
          </p:nvPr>
        </p:nvGraphicFramePr>
        <p:xfrm>
          <a:off x="1619672" y="2132856"/>
          <a:ext cx="5832648" cy="2834640"/>
        </p:xfrm>
        <a:graphic>
          <a:graphicData uri="http://schemas.openxmlformats.org/drawingml/2006/table">
            <a:tbl>
              <a:tblPr firstRow="1" bandRow="1">
                <a:tableStyleId>{5C22544A-7EE6-4342-B048-85BDC9FD1C3A}</a:tableStyleId>
              </a:tblPr>
              <a:tblGrid>
                <a:gridCol w="1458162">
                  <a:extLst>
                    <a:ext uri="{9D8B030D-6E8A-4147-A177-3AD203B41FA5}">
                      <a16:colId xmlns:a16="http://schemas.microsoft.com/office/drawing/2014/main" val="20000"/>
                    </a:ext>
                  </a:extLst>
                </a:gridCol>
                <a:gridCol w="1458162">
                  <a:extLst>
                    <a:ext uri="{9D8B030D-6E8A-4147-A177-3AD203B41FA5}">
                      <a16:colId xmlns:a16="http://schemas.microsoft.com/office/drawing/2014/main" val="20001"/>
                    </a:ext>
                  </a:extLst>
                </a:gridCol>
                <a:gridCol w="1458162">
                  <a:extLst>
                    <a:ext uri="{9D8B030D-6E8A-4147-A177-3AD203B41FA5}">
                      <a16:colId xmlns:a16="http://schemas.microsoft.com/office/drawing/2014/main" val="20002"/>
                    </a:ext>
                  </a:extLst>
                </a:gridCol>
                <a:gridCol w="1458162">
                  <a:extLst>
                    <a:ext uri="{9D8B030D-6E8A-4147-A177-3AD203B41FA5}">
                      <a16:colId xmlns:a16="http://schemas.microsoft.com/office/drawing/2014/main" val="20003"/>
                    </a:ext>
                  </a:extLst>
                </a:gridCol>
              </a:tblGrid>
              <a:tr h="630754">
                <a:tc>
                  <a:txBody>
                    <a:bodyPr/>
                    <a:lstStyle/>
                    <a:p>
                      <a:pPr algn="ctr"/>
                      <a:r>
                        <a:rPr lang="en-GB" dirty="0">
                          <a:latin typeface="Trebuchet MS" panose="020B0603020202020204" pitchFamily="34" charset="0"/>
                        </a:rPr>
                        <a:t>Income Source</a:t>
                      </a:r>
                    </a:p>
                  </a:txBody>
                  <a:tcPr/>
                </a:tc>
                <a:tc>
                  <a:txBody>
                    <a:bodyPr/>
                    <a:lstStyle/>
                    <a:p>
                      <a:pPr algn="ctr"/>
                      <a:r>
                        <a:rPr lang="en-GB" dirty="0">
                          <a:latin typeface="Trebuchet MS" panose="020B0603020202020204" pitchFamily="34" charset="0"/>
                        </a:rPr>
                        <a:t>Chris</a:t>
                      </a:r>
                    </a:p>
                  </a:txBody>
                  <a:tcPr/>
                </a:tc>
                <a:tc>
                  <a:txBody>
                    <a:bodyPr/>
                    <a:lstStyle/>
                    <a:p>
                      <a:pPr algn="ctr"/>
                      <a:r>
                        <a:rPr lang="en-GB" dirty="0">
                          <a:latin typeface="Trebuchet MS" panose="020B0603020202020204" pitchFamily="34" charset="0"/>
                        </a:rPr>
                        <a:t>Rose</a:t>
                      </a:r>
                    </a:p>
                  </a:txBody>
                  <a:tcPr/>
                </a:tc>
                <a:tc>
                  <a:txBody>
                    <a:bodyPr/>
                    <a:lstStyle/>
                    <a:p>
                      <a:pPr algn="ctr"/>
                      <a:r>
                        <a:rPr lang="en-GB" dirty="0">
                          <a:latin typeface="Trebuchet MS" panose="020B0603020202020204" pitchFamily="34" charset="0"/>
                        </a:rPr>
                        <a:t>Total</a:t>
                      </a:r>
                    </a:p>
                  </a:txBody>
                  <a:tcPr/>
                </a:tc>
                <a:extLst>
                  <a:ext uri="{0D108BD9-81ED-4DB2-BD59-A6C34878D82A}">
                    <a16:rowId xmlns:a16="http://schemas.microsoft.com/office/drawing/2014/main" val="10000"/>
                  </a:ext>
                </a:extLst>
              </a:tr>
              <a:tr h="630754">
                <a:tc>
                  <a:txBody>
                    <a:bodyPr/>
                    <a:lstStyle/>
                    <a:p>
                      <a:pPr algn="ctr"/>
                      <a:r>
                        <a:rPr lang="en-GB" dirty="0">
                          <a:latin typeface="Trebuchet MS" panose="020B0603020202020204" pitchFamily="34" charset="0"/>
                        </a:rPr>
                        <a:t>Employment income </a:t>
                      </a:r>
                      <a:r>
                        <a:rPr lang="en-GB" sz="1200" dirty="0">
                          <a:latin typeface="Trebuchet MS" panose="020B0603020202020204" pitchFamily="34" charset="0"/>
                        </a:rPr>
                        <a:t>(net)</a:t>
                      </a:r>
                    </a:p>
                  </a:txBody>
                  <a:tcPr/>
                </a:tc>
                <a:tc>
                  <a:txBody>
                    <a:bodyPr/>
                    <a:lstStyle/>
                    <a:p>
                      <a:pPr algn="ctr"/>
                      <a:endParaRPr lang="en-GB" dirty="0">
                        <a:latin typeface="Trebuchet MS" panose="020B0603020202020204" pitchFamily="34" charset="0"/>
                      </a:endParaRPr>
                    </a:p>
                    <a:p>
                      <a:pPr algn="ctr"/>
                      <a:r>
                        <a:rPr lang="en-GB" dirty="0">
                          <a:latin typeface="Trebuchet MS" panose="020B0603020202020204" pitchFamily="34" charset="0"/>
                        </a:rPr>
                        <a:t>£48,000</a:t>
                      </a:r>
                    </a:p>
                  </a:txBody>
                  <a:tcPr/>
                </a:tc>
                <a:tc>
                  <a:txBody>
                    <a:bodyPr/>
                    <a:lstStyle/>
                    <a:p>
                      <a:pPr algn="ctr"/>
                      <a:endParaRPr lang="en-GB" dirty="0">
                        <a:latin typeface="Trebuchet MS" panose="020B0603020202020204" pitchFamily="34" charset="0"/>
                      </a:endParaRPr>
                    </a:p>
                    <a:p>
                      <a:pPr algn="ctr"/>
                      <a:r>
                        <a:rPr lang="en-GB" dirty="0">
                          <a:latin typeface="Trebuchet MS" panose="020B0603020202020204" pitchFamily="34" charset="0"/>
                        </a:rPr>
                        <a:t>£48,000</a:t>
                      </a:r>
                    </a:p>
                  </a:txBody>
                  <a:tcPr/>
                </a:tc>
                <a:tc>
                  <a:txBody>
                    <a:bodyPr/>
                    <a:lstStyle/>
                    <a:p>
                      <a:pPr algn="ctr"/>
                      <a:endParaRPr lang="en-GB" dirty="0">
                        <a:latin typeface="Trebuchet MS" panose="020B0603020202020204" pitchFamily="34" charset="0"/>
                      </a:endParaRPr>
                    </a:p>
                    <a:p>
                      <a:pPr algn="ctr"/>
                      <a:r>
                        <a:rPr lang="en-GB">
                          <a:latin typeface="Trebuchet MS" panose="020B0603020202020204" pitchFamily="34" charset="0"/>
                        </a:rPr>
                        <a:t>£98,000</a:t>
                      </a:r>
                      <a:endParaRPr lang="en-GB" dirty="0">
                        <a:latin typeface="Trebuchet MS" panose="020B0603020202020204" pitchFamily="34" charset="0"/>
                      </a:endParaRPr>
                    </a:p>
                  </a:txBody>
                  <a:tcPr/>
                </a:tc>
                <a:extLst>
                  <a:ext uri="{0D108BD9-81ED-4DB2-BD59-A6C34878D82A}">
                    <a16:rowId xmlns:a16="http://schemas.microsoft.com/office/drawing/2014/main" val="10001"/>
                  </a:ext>
                </a:extLst>
              </a:tr>
              <a:tr h="630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latin typeface="Trebuchet MS" panose="020B0603020202020204" pitchFamily="34" charset="0"/>
                        </a:rPr>
                        <a:t>Property income</a:t>
                      </a:r>
                      <a:r>
                        <a:rPr lang="en-GB" sz="1200" dirty="0">
                          <a:latin typeface="Trebuchet MS" panose="020B0603020202020204" pitchFamily="34" charset="0"/>
                        </a:rPr>
                        <a:t>*(net)</a:t>
                      </a:r>
                    </a:p>
                    <a:p>
                      <a:pPr algn="ctr"/>
                      <a:endParaRPr lang="en-GB" dirty="0">
                        <a:latin typeface="Trebuchet MS" panose="020B0603020202020204" pitchFamily="34" charset="0"/>
                      </a:endParaRPr>
                    </a:p>
                  </a:txBody>
                  <a:tcPr/>
                </a:tc>
                <a:tc>
                  <a:txBody>
                    <a:bodyPr/>
                    <a:lstStyle/>
                    <a:p>
                      <a:pPr algn="ctr"/>
                      <a:r>
                        <a:rPr lang="en-GB" dirty="0">
                          <a:latin typeface="Trebuchet MS" panose="020B0603020202020204" pitchFamily="34" charset="0"/>
                        </a:rPr>
                        <a:t> </a:t>
                      </a:r>
                    </a:p>
                    <a:p>
                      <a:pPr algn="ctr"/>
                      <a:r>
                        <a:rPr lang="en-GB" dirty="0">
                          <a:latin typeface="Trebuchet MS" panose="020B0603020202020204" pitchFamily="34" charset="0"/>
                        </a:rPr>
                        <a:t>£14,500</a:t>
                      </a:r>
                    </a:p>
                  </a:txBody>
                  <a:tcPr/>
                </a:tc>
                <a:tc>
                  <a:txBody>
                    <a:bodyPr/>
                    <a:lstStyle/>
                    <a:p>
                      <a:pPr algn="ctr"/>
                      <a:endParaRPr lang="en-GB" dirty="0">
                        <a:latin typeface="Trebuchet MS" panose="020B0603020202020204" pitchFamily="34" charset="0"/>
                      </a:endParaRPr>
                    </a:p>
                    <a:p>
                      <a:pPr algn="ctr"/>
                      <a:r>
                        <a:rPr lang="en-GB" dirty="0">
                          <a:latin typeface="Trebuchet MS" panose="020B0603020202020204" pitchFamily="34" charset="0"/>
                        </a:rPr>
                        <a:t>£14,500</a:t>
                      </a:r>
                    </a:p>
                  </a:txBody>
                  <a:tcPr/>
                </a:tc>
                <a:tc>
                  <a:txBody>
                    <a:bodyPr/>
                    <a:lstStyle/>
                    <a:p>
                      <a:pPr algn="ctr"/>
                      <a:endParaRPr lang="en-GB" dirty="0">
                        <a:latin typeface="Trebuchet MS" panose="020B0603020202020204" pitchFamily="34" charset="0"/>
                      </a:endParaRPr>
                    </a:p>
                    <a:p>
                      <a:pPr algn="ctr"/>
                      <a:r>
                        <a:rPr lang="en-GB" dirty="0">
                          <a:latin typeface="Trebuchet MS" panose="020B0603020202020204" pitchFamily="34" charset="0"/>
                        </a:rPr>
                        <a:t>£29,000</a:t>
                      </a:r>
                    </a:p>
                  </a:txBody>
                  <a:tcPr/>
                </a:tc>
                <a:extLst>
                  <a:ext uri="{0D108BD9-81ED-4DB2-BD59-A6C34878D82A}">
                    <a16:rowId xmlns:a16="http://schemas.microsoft.com/office/drawing/2014/main" val="10002"/>
                  </a:ext>
                </a:extLst>
              </a:tr>
              <a:tr h="630754">
                <a:tc>
                  <a:txBody>
                    <a:bodyPr/>
                    <a:lstStyle/>
                    <a:p>
                      <a:pPr algn="ctr"/>
                      <a:r>
                        <a:rPr lang="en-GB" b="1" dirty="0">
                          <a:latin typeface="Trebuchet MS" panose="020B0603020202020204" pitchFamily="34" charset="0"/>
                        </a:rPr>
                        <a:t>Total net income</a:t>
                      </a:r>
                    </a:p>
                  </a:txBody>
                  <a:tcPr>
                    <a:solidFill>
                      <a:schemeClr val="tx1">
                        <a:lumMod val="50000"/>
                        <a:lumOff val="50000"/>
                      </a:schemeClr>
                    </a:solidFill>
                  </a:tcPr>
                </a:tc>
                <a:tc>
                  <a:txBody>
                    <a:bodyPr/>
                    <a:lstStyle/>
                    <a:p>
                      <a:pPr algn="ctr"/>
                      <a:r>
                        <a:rPr lang="en-GB" b="1" dirty="0">
                          <a:latin typeface="Trebuchet MS" panose="020B0603020202020204" pitchFamily="34" charset="0"/>
                        </a:rPr>
                        <a:t>£62,500</a:t>
                      </a:r>
                    </a:p>
                  </a:txBody>
                  <a:tcPr>
                    <a:solidFill>
                      <a:schemeClr val="tx1">
                        <a:lumMod val="50000"/>
                        <a:lumOff val="50000"/>
                      </a:schemeClr>
                    </a:solidFill>
                  </a:tcPr>
                </a:tc>
                <a:tc>
                  <a:txBody>
                    <a:bodyPr/>
                    <a:lstStyle/>
                    <a:p>
                      <a:pPr algn="ctr"/>
                      <a:r>
                        <a:rPr lang="en-GB" b="1" dirty="0">
                          <a:latin typeface="Trebuchet MS" panose="020B0603020202020204" pitchFamily="34" charset="0"/>
                        </a:rPr>
                        <a:t>£62,500</a:t>
                      </a:r>
                    </a:p>
                  </a:txBody>
                  <a:tcPr>
                    <a:solidFill>
                      <a:schemeClr val="tx1">
                        <a:lumMod val="50000"/>
                        <a:lumOff val="50000"/>
                      </a:schemeClr>
                    </a:solidFill>
                  </a:tcPr>
                </a:tc>
                <a:tc>
                  <a:txBody>
                    <a:bodyPr/>
                    <a:lstStyle/>
                    <a:p>
                      <a:pPr algn="ctr"/>
                      <a:r>
                        <a:rPr lang="en-GB" b="1" dirty="0">
                          <a:latin typeface="Trebuchet MS" panose="020B0603020202020204" pitchFamily="34" charset="0"/>
                        </a:rPr>
                        <a:t>£125,000</a:t>
                      </a:r>
                    </a:p>
                  </a:txBody>
                  <a:tcPr>
                    <a:solidFill>
                      <a:schemeClr val="tx1">
                        <a:lumMod val="50000"/>
                        <a:lumOff val="50000"/>
                      </a:schemeClr>
                    </a:solidFill>
                  </a:tcPr>
                </a:tc>
                <a:extLst>
                  <a:ext uri="{0D108BD9-81ED-4DB2-BD59-A6C34878D82A}">
                    <a16:rowId xmlns:a16="http://schemas.microsoft.com/office/drawing/2014/main" val="1000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66270022"/>
              </p:ext>
            </p:extLst>
          </p:nvPr>
        </p:nvGraphicFramePr>
        <p:xfrm>
          <a:off x="395536" y="5732225"/>
          <a:ext cx="8352928" cy="731520"/>
        </p:xfrm>
        <a:graphic>
          <a:graphicData uri="http://schemas.openxmlformats.org/drawingml/2006/table">
            <a:tbl>
              <a:tblPr firstRow="1" bandRow="1">
                <a:tableStyleId>{5C22544A-7EE6-4342-B048-85BDC9FD1C3A}</a:tableStyleId>
              </a:tblPr>
              <a:tblGrid>
                <a:gridCol w="8352928">
                  <a:extLst>
                    <a:ext uri="{9D8B030D-6E8A-4147-A177-3AD203B41FA5}">
                      <a16:colId xmlns:a16="http://schemas.microsoft.com/office/drawing/2014/main" val="20000"/>
                    </a:ext>
                  </a:extLst>
                </a:gridCol>
              </a:tblGrid>
              <a:tr h="356175">
                <a:tc>
                  <a:txBody>
                    <a:bodyPr/>
                    <a:lstStyle/>
                    <a:p>
                      <a:r>
                        <a:rPr lang="en-GB" dirty="0">
                          <a:latin typeface="Trebuchet MS" panose="020B0603020202020204" pitchFamily="34" charset="0"/>
                        </a:rPr>
                        <a:t>Outgoings</a:t>
                      </a:r>
                      <a:r>
                        <a:rPr lang="en-GB" baseline="0" dirty="0">
                          <a:latin typeface="Trebuchet MS" panose="020B0603020202020204" pitchFamily="34" charset="0"/>
                        </a:rPr>
                        <a:t> based on your expenditure sheet.</a:t>
                      </a:r>
                      <a:endParaRPr lang="en-GB" dirty="0">
                        <a:latin typeface="Trebuchet MS" panose="020B0603020202020204" pitchFamily="34" charset="0"/>
                      </a:endParaRPr>
                    </a:p>
                  </a:txBody>
                  <a:tcPr/>
                </a:tc>
                <a:extLst>
                  <a:ext uri="{0D108BD9-81ED-4DB2-BD59-A6C34878D82A}">
                    <a16:rowId xmlns:a16="http://schemas.microsoft.com/office/drawing/2014/main" val="10000"/>
                  </a:ext>
                </a:extLst>
              </a:tr>
              <a:tr h="356175">
                <a:tc>
                  <a:txBody>
                    <a:bodyPr/>
                    <a:lstStyle/>
                    <a:p>
                      <a:r>
                        <a:rPr lang="en-GB" dirty="0">
                          <a:latin typeface="Trebuchet MS" panose="020B0603020202020204" pitchFamily="34" charset="0"/>
                        </a:rPr>
                        <a:t>£79,468</a:t>
                      </a:r>
                      <a:r>
                        <a:rPr lang="en-GB" baseline="0" dirty="0">
                          <a:latin typeface="Trebuchet MS" panose="020B0603020202020204" pitchFamily="34" charset="0"/>
                        </a:rPr>
                        <a:t> pa </a:t>
                      </a:r>
                      <a:endParaRPr lang="en-GB"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2835495" y="4954310"/>
            <a:ext cx="3408305" cy="246221"/>
          </a:xfrm>
          <a:prstGeom prst="rect">
            <a:avLst/>
          </a:prstGeom>
          <a:noFill/>
        </p:spPr>
        <p:txBody>
          <a:bodyPr wrap="none" rtlCol="0">
            <a:spAutoFit/>
          </a:bodyPr>
          <a:lstStyle/>
          <a:p>
            <a:r>
              <a:rPr lang="en-GB" sz="1000" b="1" dirty="0"/>
              <a:t>* For simplicity Income from spreadsheet divided by two.</a:t>
            </a:r>
          </a:p>
        </p:txBody>
      </p:sp>
    </p:spTree>
    <p:extLst>
      <p:ext uri="{BB962C8B-B14F-4D97-AF65-F5344CB8AC3E}">
        <p14:creationId xmlns:p14="http://schemas.microsoft.com/office/powerpoint/2010/main" val="35599617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Slide Number Placeholder 3"/>
          <p:cNvSpPr txBox="1">
            <a:spLocks noGrp="1"/>
          </p:cNvSpPr>
          <p:nvPr/>
        </p:nvSpPr>
        <p:spPr>
          <a:xfrm>
            <a:off x="6938963" y="6215063"/>
            <a:ext cx="2133600" cy="365125"/>
          </a:xfrm>
          <a:prstGeom prst="rect">
            <a:avLst/>
          </a:prstGeom>
          <a:noFill/>
        </p:spPr>
        <p:txBody>
          <a:bodyPr anchor="ctr"/>
          <a:lstStyle/>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endParaRPr lang="en-GB" sz="1200" dirty="0">
              <a:solidFill>
                <a:schemeClr val="tx1">
                  <a:tint val="75000"/>
                </a:schemeClr>
              </a:solidFill>
            </a:endParaRPr>
          </a:p>
          <a:p>
            <a:pPr algn="r">
              <a:defRPr/>
            </a:pPr>
            <a:fld id="{0EF465F3-18F0-4B95-89D3-D2B0640A3C2B}" type="slidenum">
              <a:rPr lang="en-GB" sz="1200">
                <a:latin typeface="Arial" pitchFamily="34" charset="0"/>
                <a:cs typeface="Arial" pitchFamily="34" charset="0"/>
              </a:rPr>
              <a:pPr algn="r">
                <a:defRPr/>
              </a:pPr>
              <a:t>7</a:t>
            </a:fld>
            <a:endParaRPr lang="en-GB" sz="1200" dirty="0">
              <a:latin typeface="Arial" pitchFamily="34" charset="0"/>
              <a:cs typeface="Arial" pitchFamily="34" charset="0"/>
            </a:endParaRPr>
          </a:p>
        </p:txBody>
      </p:sp>
      <p:sp>
        <p:nvSpPr>
          <p:cNvPr id="7172" name="Rectangle 4"/>
          <p:cNvSpPr>
            <a:spLocks noChangeArrowheads="1"/>
          </p:cNvSpPr>
          <p:nvPr/>
        </p:nvSpPr>
        <p:spPr bwMode="auto">
          <a:xfrm>
            <a:off x="179512" y="460703"/>
            <a:ext cx="8856984"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GB" sz="4400" dirty="0">
                <a:solidFill>
                  <a:srgbClr val="F8F8F8"/>
                </a:solidFill>
                <a:latin typeface="Trebuchet MS" panose="020B0603020202020204" pitchFamily="34" charset="0"/>
              </a:rPr>
              <a:t>Assumptions in cash-flow models</a:t>
            </a:r>
            <a:endParaRPr lang="en-US" sz="4400" dirty="0">
              <a:solidFill>
                <a:srgbClr val="F8F8F8"/>
              </a:solidFill>
              <a:latin typeface="Trebuchet MS" panose="020B0603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56694354"/>
              </p:ext>
            </p:extLst>
          </p:nvPr>
        </p:nvGraphicFramePr>
        <p:xfrm>
          <a:off x="217674" y="1724913"/>
          <a:ext cx="8568952" cy="5015825"/>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484347">
                <a:tc>
                  <a:txBody>
                    <a:bodyPr/>
                    <a:lstStyle/>
                    <a:p>
                      <a:pPr algn="ctr"/>
                      <a:r>
                        <a:rPr lang="en-GB" sz="1400" dirty="0">
                          <a:latin typeface="Trebuchet MS" panose="020B0603020202020204" pitchFamily="34" charset="0"/>
                        </a:rPr>
                        <a:t>Assumption</a:t>
                      </a:r>
                      <a:r>
                        <a:rPr lang="en-GB" sz="1400" baseline="0" dirty="0">
                          <a:latin typeface="Trebuchet MS" panose="020B0603020202020204" pitchFamily="34" charset="0"/>
                        </a:rPr>
                        <a:t> Area</a:t>
                      </a:r>
                      <a:endParaRPr lang="en-GB" sz="1400" dirty="0">
                        <a:latin typeface="Trebuchet MS" panose="020B0603020202020204" pitchFamily="34" charset="0"/>
                      </a:endParaRPr>
                    </a:p>
                  </a:txBody>
                  <a:tcPr/>
                </a:tc>
                <a:tc>
                  <a:txBody>
                    <a:bodyPr/>
                    <a:lstStyle/>
                    <a:p>
                      <a:pPr algn="ctr"/>
                      <a:r>
                        <a:rPr lang="en-GB" sz="1400" dirty="0">
                          <a:latin typeface="Trebuchet MS" panose="020B0603020202020204" pitchFamily="34" charset="0"/>
                        </a:rPr>
                        <a:t>Data Used &amp; Explanatory Notes</a:t>
                      </a:r>
                    </a:p>
                  </a:txBody>
                  <a:tcPr/>
                </a:tc>
                <a:extLst>
                  <a:ext uri="{0D108BD9-81ED-4DB2-BD59-A6C34878D82A}">
                    <a16:rowId xmlns:a16="http://schemas.microsoft.com/office/drawing/2014/main" val="10000"/>
                  </a:ext>
                </a:extLst>
              </a:tr>
              <a:tr h="760006">
                <a:tc>
                  <a:txBody>
                    <a:bodyPr/>
                    <a:lstStyle/>
                    <a:p>
                      <a:pPr algn="ctr"/>
                      <a:r>
                        <a:rPr lang="en-GB" sz="1400" dirty="0">
                          <a:latin typeface="Trebuchet MS" panose="020B0603020202020204" pitchFamily="34" charset="0"/>
                        </a:rPr>
                        <a:t>Savings</a:t>
                      </a:r>
                      <a:r>
                        <a:rPr lang="en-GB" sz="1400" baseline="0" dirty="0">
                          <a:latin typeface="Trebuchet MS" panose="020B0603020202020204" pitchFamily="34" charset="0"/>
                        </a:rPr>
                        <a:t> at start</a:t>
                      </a:r>
                      <a:endParaRPr lang="en-GB" sz="1400" dirty="0">
                        <a:latin typeface="Trebuchet MS" panose="020B0603020202020204" pitchFamily="34" charset="0"/>
                      </a:endParaRPr>
                    </a:p>
                  </a:txBody>
                  <a:tcPr/>
                </a:tc>
                <a:tc>
                  <a:txBody>
                    <a:bodyPr/>
                    <a:lstStyle/>
                    <a:p>
                      <a:pPr algn="ctr"/>
                      <a:r>
                        <a:rPr lang="en-GB" sz="1400" dirty="0">
                          <a:latin typeface="Trebuchet MS" panose="020B0603020202020204" pitchFamily="34" charset="0"/>
                        </a:rPr>
                        <a:t>£436,112</a:t>
                      </a:r>
                    </a:p>
                    <a:p>
                      <a:pPr algn="ctr"/>
                      <a:r>
                        <a:rPr lang="en-GB" sz="1400" dirty="0">
                          <a:latin typeface="Trebuchet MS" panose="020B0603020202020204" pitchFamily="34" charset="0"/>
                        </a:rPr>
                        <a:t>Cash, Cash ISAs, Pensions</a:t>
                      </a:r>
                      <a:r>
                        <a:rPr lang="en-GB" sz="1400" baseline="0" dirty="0">
                          <a:latin typeface="Trebuchet MS" panose="020B0603020202020204" pitchFamily="34" charset="0"/>
                        </a:rPr>
                        <a:t> &amp; National Savings.(Excludes all property unless stated).</a:t>
                      </a:r>
                      <a:endParaRPr lang="en-GB" sz="1400" dirty="0">
                        <a:latin typeface="Trebuchet MS" panose="020B0603020202020204" pitchFamily="34" charset="0"/>
                      </a:endParaRPr>
                    </a:p>
                  </a:txBody>
                  <a:tcPr/>
                </a:tc>
                <a:extLst>
                  <a:ext uri="{0D108BD9-81ED-4DB2-BD59-A6C34878D82A}">
                    <a16:rowId xmlns:a16="http://schemas.microsoft.com/office/drawing/2014/main" val="10001"/>
                  </a:ext>
                </a:extLst>
              </a:tr>
              <a:tr h="538337">
                <a:tc>
                  <a:txBody>
                    <a:bodyPr/>
                    <a:lstStyle/>
                    <a:p>
                      <a:pPr algn="ctr"/>
                      <a:r>
                        <a:rPr lang="en-GB" sz="1400" dirty="0">
                          <a:latin typeface="Trebuchet MS" panose="020B0603020202020204" pitchFamily="34" charset="0"/>
                        </a:rPr>
                        <a:t>Potential Expected Lump Sums</a:t>
                      </a:r>
                    </a:p>
                  </a:txBody>
                  <a:tcPr/>
                </a:tc>
                <a:tc>
                  <a:txBody>
                    <a:bodyPr/>
                    <a:lstStyle/>
                    <a:p>
                      <a:pPr algn="ctr"/>
                      <a:r>
                        <a:rPr lang="en-GB" sz="1400" dirty="0">
                          <a:latin typeface="Trebuchet MS" panose="020B0603020202020204" pitchFamily="34" charset="0"/>
                        </a:rPr>
                        <a:t>Sale of Company 2015 £2,500,000</a:t>
                      </a:r>
                    </a:p>
                    <a:p>
                      <a:pPr algn="ctr"/>
                      <a:r>
                        <a:rPr lang="en-GB" sz="1400" dirty="0">
                          <a:latin typeface="Trebuchet MS" panose="020B0603020202020204" pitchFamily="34" charset="0"/>
                        </a:rPr>
                        <a:t>Sale</a:t>
                      </a:r>
                      <a:r>
                        <a:rPr lang="en-GB" sz="1400" baseline="0" dirty="0">
                          <a:latin typeface="Trebuchet MS" panose="020B0603020202020204" pitchFamily="34" charset="0"/>
                        </a:rPr>
                        <a:t> of Buy To Let Portfolio  £675,000</a:t>
                      </a:r>
                      <a:endParaRPr lang="en-GB" sz="1400" dirty="0">
                        <a:latin typeface="Trebuchet MS" panose="020B0603020202020204" pitchFamily="34" charset="0"/>
                      </a:endParaRPr>
                    </a:p>
                  </a:txBody>
                  <a:tcPr/>
                </a:tc>
                <a:extLst>
                  <a:ext uri="{0D108BD9-81ED-4DB2-BD59-A6C34878D82A}">
                    <a16:rowId xmlns:a16="http://schemas.microsoft.com/office/drawing/2014/main" val="10002"/>
                  </a:ext>
                </a:extLst>
              </a:tr>
              <a:tr h="538337">
                <a:tc>
                  <a:txBody>
                    <a:bodyPr/>
                    <a:lstStyle/>
                    <a:p>
                      <a:pPr algn="ctr"/>
                      <a:r>
                        <a:rPr lang="en-GB" sz="1400" dirty="0">
                          <a:latin typeface="Trebuchet MS" panose="020B0603020202020204" pitchFamily="34" charset="0"/>
                        </a:rPr>
                        <a:t>Inflation Rate</a:t>
                      </a:r>
                    </a:p>
                  </a:txBody>
                  <a:tcPr/>
                </a:tc>
                <a:tc>
                  <a:txBody>
                    <a:bodyPr/>
                    <a:lstStyle/>
                    <a:p>
                      <a:pPr algn="ctr"/>
                      <a:r>
                        <a:rPr lang="en-GB" sz="1400" dirty="0">
                          <a:latin typeface="Trebuchet MS" panose="020B0603020202020204" pitchFamily="34" charset="0"/>
                        </a:rPr>
                        <a:t>2.0% pa.</a:t>
                      </a:r>
                    </a:p>
                    <a:p>
                      <a:pPr algn="ctr"/>
                      <a:endParaRPr lang="en-GB" sz="1400" dirty="0">
                        <a:latin typeface="Trebuchet MS" panose="020B0603020202020204" pitchFamily="34" charset="0"/>
                      </a:endParaRPr>
                    </a:p>
                  </a:txBody>
                  <a:tcPr/>
                </a:tc>
                <a:extLst>
                  <a:ext uri="{0D108BD9-81ED-4DB2-BD59-A6C34878D82A}">
                    <a16:rowId xmlns:a16="http://schemas.microsoft.com/office/drawing/2014/main" val="10003"/>
                  </a:ext>
                </a:extLst>
              </a:tr>
              <a:tr h="760006">
                <a:tc>
                  <a:txBody>
                    <a:bodyPr/>
                    <a:lstStyle/>
                    <a:p>
                      <a:pPr algn="ctr"/>
                      <a:r>
                        <a:rPr lang="en-GB" sz="1400" dirty="0">
                          <a:latin typeface="Trebuchet MS" panose="020B0603020202020204" pitchFamily="34" charset="0"/>
                        </a:rPr>
                        <a:t>Potential Investment </a:t>
                      </a:r>
                    </a:p>
                    <a:p>
                      <a:pPr algn="ctr"/>
                      <a:r>
                        <a:rPr lang="en-GB" sz="1400" dirty="0">
                          <a:latin typeface="Trebuchet MS" panose="020B0603020202020204" pitchFamily="34" charset="0"/>
                        </a:rPr>
                        <a:t>Return</a:t>
                      </a:r>
                    </a:p>
                  </a:txBody>
                  <a:tcPr/>
                </a:tc>
                <a:tc>
                  <a:txBody>
                    <a:bodyPr/>
                    <a:lstStyle/>
                    <a:p>
                      <a:pPr algn="ctr"/>
                      <a:r>
                        <a:rPr lang="en-GB" sz="1400" dirty="0">
                          <a:latin typeface="Trebuchet MS" panose="020B0603020202020204" pitchFamily="34" charset="0"/>
                        </a:rPr>
                        <a:t>1). 4% net</a:t>
                      </a:r>
                      <a:r>
                        <a:rPr lang="en-GB" sz="1400" baseline="0" dirty="0">
                          <a:latin typeface="Trebuchet MS" panose="020B0603020202020204" pitchFamily="34" charset="0"/>
                        </a:rPr>
                        <a:t> pa Moderately Cautious</a:t>
                      </a:r>
                    </a:p>
                    <a:p>
                      <a:pPr algn="ctr"/>
                      <a:r>
                        <a:rPr lang="en-GB" sz="1400" dirty="0">
                          <a:latin typeface="Trebuchet MS" panose="020B0603020202020204" pitchFamily="34" charset="0"/>
                        </a:rPr>
                        <a:t> Investor.</a:t>
                      </a:r>
                    </a:p>
                    <a:p>
                      <a:pPr algn="ctr"/>
                      <a:r>
                        <a:rPr lang="en-GB" sz="1400" dirty="0">
                          <a:latin typeface="Trebuchet MS" panose="020B0603020202020204" pitchFamily="34" charset="0"/>
                        </a:rPr>
                        <a:t>2). 5% net</a:t>
                      </a:r>
                      <a:r>
                        <a:rPr lang="en-GB" sz="1400" baseline="0" dirty="0">
                          <a:latin typeface="Trebuchet MS" panose="020B0603020202020204" pitchFamily="34" charset="0"/>
                        </a:rPr>
                        <a:t> pa Balanced Investor.</a:t>
                      </a:r>
                      <a:endParaRPr lang="en-GB" sz="1400" dirty="0">
                        <a:latin typeface="Trebuchet MS" panose="020B0603020202020204" pitchFamily="34" charset="0"/>
                      </a:endParaRPr>
                    </a:p>
                  </a:txBody>
                  <a:tcPr/>
                </a:tc>
                <a:extLst>
                  <a:ext uri="{0D108BD9-81ED-4DB2-BD59-A6C34878D82A}">
                    <a16:rowId xmlns:a16="http://schemas.microsoft.com/office/drawing/2014/main" val="10004"/>
                  </a:ext>
                </a:extLst>
              </a:tr>
              <a:tr h="783294">
                <a:tc>
                  <a:txBody>
                    <a:bodyPr/>
                    <a:lstStyle/>
                    <a:p>
                      <a:pPr algn="ctr"/>
                      <a:r>
                        <a:rPr lang="en-GB" sz="1400" dirty="0">
                          <a:latin typeface="Trebuchet MS" panose="020B0603020202020204" pitchFamily="34" charset="0"/>
                        </a:rPr>
                        <a:t>Income</a:t>
                      </a:r>
                    </a:p>
                  </a:txBody>
                  <a:tcPr/>
                </a:tc>
                <a:tc>
                  <a:txBody>
                    <a:bodyPr/>
                    <a:lstStyle/>
                    <a:p>
                      <a:pPr algn="ctr"/>
                      <a:r>
                        <a:rPr lang="en-GB" sz="1400" dirty="0">
                          <a:latin typeface="Trebuchet MS" panose="020B0603020202020204" pitchFamily="34" charset="0"/>
                        </a:rPr>
                        <a:t>Income, includes earned income</a:t>
                      </a:r>
                      <a:r>
                        <a:rPr lang="en-GB" sz="1400" baseline="0" dirty="0">
                          <a:latin typeface="Trebuchet MS" panose="020B0603020202020204" pitchFamily="34" charset="0"/>
                        </a:rPr>
                        <a:t> and property income:</a:t>
                      </a:r>
                      <a:r>
                        <a:rPr lang="en-GB" sz="1400" dirty="0">
                          <a:latin typeface="Trebuchet MS" panose="020B0603020202020204" pitchFamily="34" charset="0"/>
                        </a:rPr>
                        <a:t> </a:t>
                      </a:r>
                      <a:r>
                        <a:rPr lang="en-GB" sz="1400" baseline="0" dirty="0">
                          <a:latin typeface="Trebuchet MS" panose="020B0603020202020204" pitchFamily="34" charset="0"/>
                        </a:rPr>
                        <a:t>£125,400 net of tax pa.</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latin typeface="Trebuchet MS" panose="020B0603020202020204" pitchFamily="34" charset="0"/>
                        </a:rPr>
                        <a:t>(State</a:t>
                      </a:r>
                      <a:r>
                        <a:rPr lang="en-GB" sz="1400" baseline="0" dirty="0">
                          <a:latin typeface="Trebuchet MS" panose="020B0603020202020204" pitchFamily="34" charset="0"/>
                        </a:rPr>
                        <a:t> Pension</a:t>
                      </a:r>
                      <a:r>
                        <a:rPr lang="en-GB" sz="1400" dirty="0">
                          <a:latin typeface="Trebuchet MS" panose="020B0603020202020204" pitchFamily="34" charset="0"/>
                        </a:rPr>
                        <a:t> </a:t>
                      </a:r>
                      <a:r>
                        <a:rPr lang="en-GB" sz="1400" baseline="0" dirty="0">
                          <a:latin typeface="Trebuchet MS" panose="020B0603020202020204" pitchFamily="34" charset="0"/>
                        </a:rPr>
                        <a:t>inflation proofed).  </a:t>
                      </a:r>
                      <a:endParaRPr lang="en-GB" sz="1400" dirty="0">
                        <a:latin typeface="Trebuchet MS" panose="020B0603020202020204" pitchFamily="34" charset="0"/>
                      </a:endParaRPr>
                    </a:p>
                  </a:txBody>
                  <a:tcPr/>
                </a:tc>
                <a:extLst>
                  <a:ext uri="{0D108BD9-81ED-4DB2-BD59-A6C34878D82A}">
                    <a16:rowId xmlns:a16="http://schemas.microsoft.com/office/drawing/2014/main" val="10005"/>
                  </a:ext>
                </a:extLst>
              </a:tr>
              <a:tr h="317993">
                <a:tc>
                  <a:txBody>
                    <a:bodyPr/>
                    <a:lstStyle/>
                    <a:p>
                      <a:pPr algn="ctr"/>
                      <a:r>
                        <a:rPr lang="en-GB" sz="1400" dirty="0">
                          <a:latin typeface="Trebuchet MS" panose="020B0603020202020204" pitchFamily="34" charset="0"/>
                        </a:rPr>
                        <a:t>Outgoings</a:t>
                      </a:r>
                    </a:p>
                  </a:txBody>
                  <a:tcPr/>
                </a:tc>
                <a:tc>
                  <a:txBody>
                    <a:bodyPr/>
                    <a:lstStyle/>
                    <a:p>
                      <a:pPr algn="ctr"/>
                      <a:r>
                        <a:rPr lang="en-GB" sz="1400" dirty="0">
                          <a:latin typeface="Trebuchet MS" panose="020B0603020202020204" pitchFamily="34" charset="0"/>
                        </a:rPr>
                        <a:t>£79,468 pa increasing</a:t>
                      </a:r>
                      <a:r>
                        <a:rPr lang="en-GB" sz="1400" baseline="0" dirty="0">
                          <a:latin typeface="Trebuchet MS" panose="020B0603020202020204" pitchFamily="34" charset="0"/>
                        </a:rPr>
                        <a:t> by inflation*This is increased to £125,000 pa post retirement as per your forecast.</a:t>
                      </a:r>
                    </a:p>
                  </a:txBody>
                  <a:tcPr/>
                </a:tc>
                <a:extLst>
                  <a:ext uri="{0D108BD9-81ED-4DB2-BD59-A6C34878D82A}">
                    <a16:rowId xmlns:a16="http://schemas.microsoft.com/office/drawing/2014/main" val="10006"/>
                  </a:ext>
                </a:extLst>
              </a:tr>
              <a:tr h="316669">
                <a:tc>
                  <a:txBody>
                    <a:bodyPr/>
                    <a:lstStyle/>
                    <a:p>
                      <a:pPr algn="ctr"/>
                      <a:r>
                        <a:rPr lang="en-GB" sz="1400" dirty="0">
                          <a:latin typeface="Trebuchet MS" panose="020B0603020202020204" pitchFamily="34" charset="0"/>
                        </a:rPr>
                        <a:t>Client Age</a:t>
                      </a:r>
                    </a:p>
                  </a:txBody>
                  <a:tcPr/>
                </a:tc>
                <a:tc>
                  <a:txBody>
                    <a:bodyPr/>
                    <a:lstStyle/>
                    <a:p>
                      <a:pPr algn="ctr"/>
                      <a:r>
                        <a:rPr lang="en-GB" sz="1400" dirty="0">
                          <a:latin typeface="Trebuchet MS" panose="020B0603020202020204" pitchFamily="34" charset="0"/>
                        </a:rPr>
                        <a:t>Chris Current</a:t>
                      </a:r>
                      <a:r>
                        <a:rPr lang="en-GB" sz="1400" baseline="0" dirty="0">
                          <a:latin typeface="Trebuchet MS" panose="020B0603020202020204" pitchFamily="34" charset="0"/>
                        </a:rPr>
                        <a:t> age 47 Rose 48. (47 yrs. used)</a:t>
                      </a:r>
                      <a:endParaRPr lang="en-GB" sz="1400" dirty="0">
                        <a:latin typeface="Trebuchet MS" panose="020B0603020202020204" pitchFamily="34" charset="0"/>
                      </a:endParaRPr>
                    </a:p>
                  </a:txBody>
                  <a:tcPr/>
                </a:tc>
                <a:extLst>
                  <a:ext uri="{0D108BD9-81ED-4DB2-BD59-A6C34878D82A}">
                    <a16:rowId xmlns:a16="http://schemas.microsoft.com/office/drawing/2014/main" val="10007"/>
                  </a:ext>
                </a:extLst>
              </a:tr>
              <a:tr h="316669">
                <a:tc>
                  <a:txBody>
                    <a:bodyPr/>
                    <a:lstStyle/>
                    <a:p>
                      <a:pPr algn="ctr"/>
                      <a:r>
                        <a:rPr lang="en-GB" sz="1400" dirty="0">
                          <a:latin typeface="Trebuchet MS" panose="020B0603020202020204" pitchFamily="34" charset="0"/>
                        </a:rPr>
                        <a:t>Life expectancy</a:t>
                      </a:r>
                    </a:p>
                  </a:txBody>
                  <a:tcPr/>
                </a:tc>
                <a:tc>
                  <a:txBody>
                    <a:bodyPr/>
                    <a:lstStyle/>
                    <a:p>
                      <a:pPr algn="ctr"/>
                      <a:r>
                        <a:rPr lang="en-GB" sz="1400" dirty="0">
                          <a:latin typeface="Trebuchet MS" panose="020B0603020202020204" pitchFamily="34" charset="0"/>
                        </a:rPr>
                        <a:t>Run until age 99 to demonstrate</a:t>
                      </a:r>
                      <a:r>
                        <a:rPr lang="en-GB" sz="1400" baseline="0" dirty="0">
                          <a:latin typeface="Trebuchet MS" panose="020B0603020202020204" pitchFamily="34" charset="0"/>
                        </a:rPr>
                        <a:t> longevity of assets.</a:t>
                      </a:r>
                      <a:endParaRPr lang="en-GB" sz="1400" dirty="0">
                        <a:latin typeface="Trebuchet MS" panose="020B0603020202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600130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7171" name="Text Placeholder 5"/>
          <p:cNvSpPr>
            <a:spLocks noGrp="1"/>
          </p:cNvSpPr>
          <p:nvPr>
            <p:ph idx="1"/>
          </p:nvPr>
        </p:nvSpPr>
        <p:spPr>
          <a:xfrm>
            <a:off x="216437" y="404664"/>
            <a:ext cx="8229600" cy="428625"/>
          </a:xfrm>
        </p:spPr>
        <p:txBody>
          <a:bodyPr/>
          <a:lstStyle/>
          <a:p>
            <a:pPr marL="0" indent="0">
              <a:buNone/>
            </a:pPr>
            <a:r>
              <a:rPr lang="en-GB" sz="4400" dirty="0">
                <a:solidFill>
                  <a:srgbClr val="F8F8F8"/>
                </a:solidFill>
              </a:rPr>
              <a:t>Cash-flow projection 1</a:t>
            </a:r>
          </a:p>
        </p:txBody>
      </p:sp>
      <p:sp>
        <p:nvSpPr>
          <p:cNvPr id="7172" name="Slide Number Placeholder 2"/>
          <p:cNvSpPr txBox="1">
            <a:spLocks/>
          </p:cNvSpPr>
          <p:nvPr/>
        </p:nvSpPr>
        <p:spPr bwMode="auto">
          <a:xfrm>
            <a:off x="6938963"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defRPr sz="2400">
                <a:solidFill>
                  <a:schemeClr val="tx1"/>
                </a:solidFill>
                <a:latin typeface="Arial Unicode MS" pitchFamily="34" charset="-128"/>
              </a:defRPr>
            </a:lvl1pPr>
            <a:lvl2pPr marL="742950" indent="-285750" defTabSz="457200" eaLnBrk="0" hangingPunct="0">
              <a:defRPr sz="2400">
                <a:solidFill>
                  <a:schemeClr val="tx1"/>
                </a:solidFill>
                <a:latin typeface="Arial Unicode MS" pitchFamily="34" charset="-128"/>
              </a:defRPr>
            </a:lvl2pPr>
            <a:lvl3pPr marL="1143000" indent="-228600" defTabSz="457200" eaLnBrk="0" hangingPunct="0">
              <a:defRPr sz="2400">
                <a:solidFill>
                  <a:schemeClr val="tx1"/>
                </a:solidFill>
                <a:latin typeface="Arial Unicode MS" pitchFamily="34" charset="-128"/>
              </a:defRPr>
            </a:lvl3pPr>
            <a:lvl4pPr marL="1600200" indent="-228600" defTabSz="457200" eaLnBrk="0" hangingPunct="0">
              <a:defRPr sz="2400">
                <a:solidFill>
                  <a:schemeClr val="tx1"/>
                </a:solidFill>
                <a:latin typeface="Arial Unicode MS" pitchFamily="34" charset="-128"/>
              </a:defRPr>
            </a:lvl4pPr>
            <a:lvl5pPr marL="2057400" indent="-228600" defTabSz="457200" eaLnBrk="0" hangingPunct="0">
              <a:defRPr sz="2400">
                <a:solidFill>
                  <a:schemeClr val="tx1"/>
                </a:solidFill>
                <a:latin typeface="Arial Unicode MS" pitchFamily="34" charset="-128"/>
              </a:defRPr>
            </a:lvl5pPr>
            <a:lvl6pPr marL="2514600" indent="-228600" defTabSz="457200" eaLnBrk="0" fontAlgn="base" hangingPunct="0">
              <a:spcBef>
                <a:spcPct val="0"/>
              </a:spcBef>
              <a:spcAft>
                <a:spcPct val="0"/>
              </a:spcAft>
              <a:defRPr sz="2400">
                <a:solidFill>
                  <a:schemeClr val="tx1"/>
                </a:solidFill>
                <a:latin typeface="Arial Unicode MS" pitchFamily="34" charset="-128"/>
              </a:defRPr>
            </a:lvl6pPr>
            <a:lvl7pPr marL="2971800" indent="-228600" defTabSz="457200" eaLnBrk="0" fontAlgn="base" hangingPunct="0">
              <a:spcBef>
                <a:spcPct val="0"/>
              </a:spcBef>
              <a:spcAft>
                <a:spcPct val="0"/>
              </a:spcAft>
              <a:defRPr sz="2400">
                <a:solidFill>
                  <a:schemeClr val="tx1"/>
                </a:solidFill>
                <a:latin typeface="Arial Unicode MS" pitchFamily="34" charset="-128"/>
              </a:defRPr>
            </a:lvl7pPr>
            <a:lvl8pPr marL="3429000" indent="-228600" defTabSz="457200" eaLnBrk="0" fontAlgn="base" hangingPunct="0">
              <a:spcBef>
                <a:spcPct val="0"/>
              </a:spcBef>
              <a:spcAft>
                <a:spcPct val="0"/>
              </a:spcAft>
              <a:defRPr sz="2400">
                <a:solidFill>
                  <a:schemeClr val="tx1"/>
                </a:solidFill>
                <a:latin typeface="Arial Unicode MS" pitchFamily="34" charset="-128"/>
              </a:defRPr>
            </a:lvl8pPr>
            <a:lvl9pPr marL="3886200" indent="-228600" defTabSz="457200" eaLnBrk="0" fontAlgn="base" hangingPunct="0">
              <a:spcBef>
                <a:spcPct val="0"/>
              </a:spcBef>
              <a:spcAft>
                <a:spcPct val="0"/>
              </a:spcAft>
              <a:defRPr sz="2400">
                <a:solidFill>
                  <a:schemeClr val="tx1"/>
                </a:solidFill>
                <a:latin typeface="Arial Unicode MS" pitchFamily="34" charset="-128"/>
              </a:defRPr>
            </a:lvl9pPr>
          </a:lstStyle>
          <a:p>
            <a:pPr algn="r" eaLnBrk="1" hangingPunct="1"/>
            <a:fld id="{7DB849C4-FC74-4FD4-889A-D79BA3D6B57F}" type="slidenum">
              <a:rPr lang="en-US" sz="1200">
                <a:solidFill>
                  <a:srgbClr val="383425"/>
                </a:solidFill>
                <a:latin typeface="VAG Rounded Std Thin" pitchFamily="34" charset="0"/>
              </a:rPr>
              <a:pPr algn="r" eaLnBrk="1" hangingPunct="1"/>
              <a:t>8</a:t>
            </a:fld>
            <a:endParaRPr lang="en-US" sz="1200" dirty="0">
              <a:solidFill>
                <a:srgbClr val="383425"/>
              </a:solidFill>
              <a:latin typeface="VAG Rounded Std Thin" pitchFamily="34" charset="0"/>
            </a:endParaRPr>
          </a:p>
        </p:txBody>
      </p:sp>
      <p:sp>
        <p:nvSpPr>
          <p:cNvPr id="4" name="TextBox 3"/>
          <p:cNvSpPr txBox="1"/>
          <p:nvPr/>
        </p:nvSpPr>
        <p:spPr>
          <a:xfrm>
            <a:off x="82765" y="1553992"/>
            <a:ext cx="8496944" cy="338554"/>
          </a:xfrm>
          <a:prstGeom prst="rect">
            <a:avLst/>
          </a:prstGeom>
          <a:noFill/>
        </p:spPr>
        <p:txBody>
          <a:bodyPr wrap="square" rtlCol="0">
            <a:spAutoFit/>
          </a:bodyPr>
          <a:lstStyle/>
          <a:p>
            <a:r>
              <a:rPr lang="en-GB" sz="1400" dirty="0">
                <a:latin typeface="Trebuchet MS" pitchFamily="34" charset="0"/>
              </a:rPr>
              <a:t>Scenario 1: Sale of Company 2015, Buy To Let’s Maintained and a 5% Assumed Net Growth Rate</a:t>
            </a:r>
            <a:r>
              <a:rPr lang="en-GB" sz="1600" dirty="0">
                <a:latin typeface="Trebuchet MS" pitchFamily="34" charset="0"/>
              </a:rPr>
              <a:t>.</a:t>
            </a:r>
          </a:p>
        </p:txBody>
      </p:sp>
      <p:sp>
        <p:nvSpPr>
          <p:cNvPr id="9" name="TextBox 8"/>
          <p:cNvSpPr txBox="1"/>
          <p:nvPr/>
        </p:nvSpPr>
        <p:spPr>
          <a:xfrm>
            <a:off x="82765" y="1892546"/>
            <a:ext cx="4392488" cy="461665"/>
          </a:xfrm>
          <a:prstGeom prst="rect">
            <a:avLst/>
          </a:prstGeom>
          <a:noFill/>
        </p:spPr>
        <p:txBody>
          <a:bodyPr wrap="square" rtlCol="0">
            <a:spAutoFit/>
          </a:bodyPr>
          <a:lstStyle/>
          <a:p>
            <a:r>
              <a:rPr lang="en-GB" dirty="0">
                <a:solidFill>
                  <a:srgbClr val="FF0000"/>
                </a:solidFill>
                <a:latin typeface="Trebuchet MS" panose="020B0603020202020204" pitchFamily="34" charset="0"/>
              </a:rPr>
              <a:t>Excludes Residential Property </a:t>
            </a:r>
          </a:p>
        </p:txBody>
      </p:sp>
      <p:pic>
        <p:nvPicPr>
          <p:cNvPr id="3" name="Picture 2"/>
          <p:cNvPicPr>
            <a:picLocks noChangeAspect="1"/>
          </p:cNvPicPr>
          <p:nvPr/>
        </p:nvPicPr>
        <p:blipFill rotWithShape="1">
          <a:blip r:embed="rId2"/>
          <a:srcRect l="17347" t="26375" r="16241" b="6688"/>
          <a:stretch/>
        </p:blipFill>
        <p:spPr>
          <a:xfrm>
            <a:off x="82765" y="2354211"/>
            <a:ext cx="8976253" cy="4459165"/>
          </a:xfrm>
          <a:prstGeom prst="rect">
            <a:avLst/>
          </a:prstGeom>
        </p:spPr>
      </p:pic>
      <p:sp>
        <p:nvSpPr>
          <p:cNvPr id="8" name="Right Arrow 7"/>
          <p:cNvSpPr/>
          <p:nvPr/>
        </p:nvSpPr>
        <p:spPr>
          <a:xfrm>
            <a:off x="7137016" y="5373216"/>
            <a:ext cx="17374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£750,000</a:t>
            </a:r>
          </a:p>
        </p:txBody>
      </p:sp>
    </p:spTree>
    <p:extLst>
      <p:ext uri="{BB962C8B-B14F-4D97-AF65-F5344CB8AC3E}">
        <p14:creationId xmlns:p14="http://schemas.microsoft.com/office/powerpoint/2010/main" val="328125178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7171" name="Text Placeholder 5"/>
          <p:cNvSpPr>
            <a:spLocks noGrp="1"/>
          </p:cNvSpPr>
          <p:nvPr>
            <p:ph idx="1"/>
          </p:nvPr>
        </p:nvSpPr>
        <p:spPr>
          <a:xfrm>
            <a:off x="216437" y="404664"/>
            <a:ext cx="8229600" cy="428625"/>
          </a:xfrm>
        </p:spPr>
        <p:txBody>
          <a:bodyPr/>
          <a:lstStyle/>
          <a:p>
            <a:pPr marL="0" indent="0">
              <a:buNone/>
            </a:pPr>
            <a:r>
              <a:rPr lang="en-GB" sz="4400" dirty="0">
                <a:solidFill>
                  <a:srgbClr val="F8F8F8"/>
                </a:solidFill>
              </a:rPr>
              <a:t>Cash-flow projection 2</a:t>
            </a:r>
          </a:p>
        </p:txBody>
      </p:sp>
      <p:sp>
        <p:nvSpPr>
          <p:cNvPr id="7172" name="Slide Number Placeholder 2"/>
          <p:cNvSpPr txBox="1">
            <a:spLocks/>
          </p:cNvSpPr>
          <p:nvPr/>
        </p:nvSpPr>
        <p:spPr bwMode="auto">
          <a:xfrm>
            <a:off x="6938963"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defRPr sz="2400">
                <a:solidFill>
                  <a:schemeClr val="tx1"/>
                </a:solidFill>
                <a:latin typeface="Arial Unicode MS" pitchFamily="34" charset="-128"/>
              </a:defRPr>
            </a:lvl1pPr>
            <a:lvl2pPr marL="742950" indent="-285750" defTabSz="457200" eaLnBrk="0" hangingPunct="0">
              <a:defRPr sz="2400">
                <a:solidFill>
                  <a:schemeClr val="tx1"/>
                </a:solidFill>
                <a:latin typeface="Arial Unicode MS" pitchFamily="34" charset="-128"/>
              </a:defRPr>
            </a:lvl2pPr>
            <a:lvl3pPr marL="1143000" indent="-228600" defTabSz="457200" eaLnBrk="0" hangingPunct="0">
              <a:defRPr sz="2400">
                <a:solidFill>
                  <a:schemeClr val="tx1"/>
                </a:solidFill>
                <a:latin typeface="Arial Unicode MS" pitchFamily="34" charset="-128"/>
              </a:defRPr>
            </a:lvl3pPr>
            <a:lvl4pPr marL="1600200" indent="-228600" defTabSz="457200" eaLnBrk="0" hangingPunct="0">
              <a:defRPr sz="2400">
                <a:solidFill>
                  <a:schemeClr val="tx1"/>
                </a:solidFill>
                <a:latin typeface="Arial Unicode MS" pitchFamily="34" charset="-128"/>
              </a:defRPr>
            </a:lvl4pPr>
            <a:lvl5pPr marL="2057400" indent="-228600" defTabSz="457200" eaLnBrk="0" hangingPunct="0">
              <a:defRPr sz="2400">
                <a:solidFill>
                  <a:schemeClr val="tx1"/>
                </a:solidFill>
                <a:latin typeface="Arial Unicode MS" pitchFamily="34" charset="-128"/>
              </a:defRPr>
            </a:lvl5pPr>
            <a:lvl6pPr marL="2514600" indent="-228600" defTabSz="457200" eaLnBrk="0" fontAlgn="base" hangingPunct="0">
              <a:spcBef>
                <a:spcPct val="0"/>
              </a:spcBef>
              <a:spcAft>
                <a:spcPct val="0"/>
              </a:spcAft>
              <a:defRPr sz="2400">
                <a:solidFill>
                  <a:schemeClr val="tx1"/>
                </a:solidFill>
                <a:latin typeface="Arial Unicode MS" pitchFamily="34" charset="-128"/>
              </a:defRPr>
            </a:lvl6pPr>
            <a:lvl7pPr marL="2971800" indent="-228600" defTabSz="457200" eaLnBrk="0" fontAlgn="base" hangingPunct="0">
              <a:spcBef>
                <a:spcPct val="0"/>
              </a:spcBef>
              <a:spcAft>
                <a:spcPct val="0"/>
              </a:spcAft>
              <a:defRPr sz="2400">
                <a:solidFill>
                  <a:schemeClr val="tx1"/>
                </a:solidFill>
                <a:latin typeface="Arial Unicode MS" pitchFamily="34" charset="-128"/>
              </a:defRPr>
            </a:lvl7pPr>
            <a:lvl8pPr marL="3429000" indent="-228600" defTabSz="457200" eaLnBrk="0" fontAlgn="base" hangingPunct="0">
              <a:spcBef>
                <a:spcPct val="0"/>
              </a:spcBef>
              <a:spcAft>
                <a:spcPct val="0"/>
              </a:spcAft>
              <a:defRPr sz="2400">
                <a:solidFill>
                  <a:schemeClr val="tx1"/>
                </a:solidFill>
                <a:latin typeface="Arial Unicode MS" pitchFamily="34" charset="-128"/>
              </a:defRPr>
            </a:lvl8pPr>
            <a:lvl9pPr marL="3886200" indent="-228600" defTabSz="457200" eaLnBrk="0" fontAlgn="base" hangingPunct="0">
              <a:spcBef>
                <a:spcPct val="0"/>
              </a:spcBef>
              <a:spcAft>
                <a:spcPct val="0"/>
              </a:spcAft>
              <a:defRPr sz="2400">
                <a:solidFill>
                  <a:schemeClr val="tx1"/>
                </a:solidFill>
                <a:latin typeface="Arial Unicode MS" pitchFamily="34" charset="-128"/>
              </a:defRPr>
            </a:lvl9pPr>
          </a:lstStyle>
          <a:p>
            <a:pPr algn="r" eaLnBrk="1" hangingPunct="1"/>
            <a:fld id="{7DB849C4-FC74-4FD4-889A-D79BA3D6B57F}" type="slidenum">
              <a:rPr lang="en-US" sz="1200">
                <a:solidFill>
                  <a:srgbClr val="383425"/>
                </a:solidFill>
                <a:latin typeface="VAG Rounded Std Thin" pitchFamily="34" charset="0"/>
              </a:rPr>
              <a:pPr algn="r" eaLnBrk="1" hangingPunct="1"/>
              <a:t>9</a:t>
            </a:fld>
            <a:endParaRPr lang="en-US" sz="1200" dirty="0">
              <a:solidFill>
                <a:srgbClr val="383425"/>
              </a:solidFill>
              <a:latin typeface="VAG Rounded Std Thin" pitchFamily="34" charset="0"/>
            </a:endParaRPr>
          </a:p>
        </p:txBody>
      </p:sp>
      <p:sp>
        <p:nvSpPr>
          <p:cNvPr id="4" name="TextBox 3"/>
          <p:cNvSpPr txBox="1"/>
          <p:nvPr/>
        </p:nvSpPr>
        <p:spPr>
          <a:xfrm>
            <a:off x="82765" y="1553992"/>
            <a:ext cx="8496944" cy="338554"/>
          </a:xfrm>
          <a:prstGeom prst="rect">
            <a:avLst/>
          </a:prstGeom>
          <a:noFill/>
        </p:spPr>
        <p:txBody>
          <a:bodyPr wrap="square" rtlCol="0">
            <a:spAutoFit/>
          </a:bodyPr>
          <a:lstStyle/>
          <a:p>
            <a:r>
              <a:rPr lang="en-GB" sz="1400" dirty="0">
                <a:latin typeface="Trebuchet MS" pitchFamily="34" charset="0"/>
              </a:rPr>
              <a:t>Scenario 2: Sale of Company 2015, Buy To Let’s Maintained and a 4% Assumed Net Growth Rate</a:t>
            </a:r>
            <a:r>
              <a:rPr lang="en-GB" sz="1600" dirty="0">
                <a:latin typeface="Trebuchet MS" pitchFamily="34" charset="0"/>
              </a:rPr>
              <a:t>.</a:t>
            </a:r>
          </a:p>
        </p:txBody>
      </p:sp>
      <p:sp>
        <p:nvSpPr>
          <p:cNvPr id="9" name="TextBox 8"/>
          <p:cNvSpPr txBox="1"/>
          <p:nvPr/>
        </p:nvSpPr>
        <p:spPr>
          <a:xfrm>
            <a:off x="82765" y="1892546"/>
            <a:ext cx="4392488" cy="461665"/>
          </a:xfrm>
          <a:prstGeom prst="rect">
            <a:avLst/>
          </a:prstGeom>
          <a:noFill/>
        </p:spPr>
        <p:txBody>
          <a:bodyPr wrap="square" rtlCol="0">
            <a:spAutoFit/>
          </a:bodyPr>
          <a:lstStyle/>
          <a:p>
            <a:r>
              <a:rPr lang="en-GB" dirty="0">
                <a:solidFill>
                  <a:srgbClr val="FF0000"/>
                </a:solidFill>
                <a:latin typeface="Trebuchet MS" panose="020B0603020202020204" pitchFamily="34" charset="0"/>
              </a:rPr>
              <a:t>Excludes Residential Property </a:t>
            </a:r>
          </a:p>
        </p:txBody>
      </p:sp>
      <p:pic>
        <p:nvPicPr>
          <p:cNvPr id="2" name="Picture 1"/>
          <p:cNvPicPr>
            <a:picLocks noChangeAspect="1"/>
          </p:cNvPicPr>
          <p:nvPr/>
        </p:nvPicPr>
        <p:blipFill rotWithShape="1">
          <a:blip r:embed="rId2"/>
          <a:srcRect l="16793" t="21453" r="16241" b="5703"/>
          <a:stretch/>
        </p:blipFill>
        <p:spPr>
          <a:xfrm>
            <a:off x="82765" y="2348987"/>
            <a:ext cx="8976500" cy="4509013"/>
          </a:xfrm>
          <a:prstGeom prst="rect">
            <a:avLst/>
          </a:prstGeom>
        </p:spPr>
      </p:pic>
      <p:sp>
        <p:nvSpPr>
          <p:cNvPr id="8" name="Right Arrow 7"/>
          <p:cNvSpPr/>
          <p:nvPr/>
        </p:nvSpPr>
        <p:spPr>
          <a:xfrm>
            <a:off x="6938963" y="6095055"/>
            <a:ext cx="17374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 £1,025,000</a:t>
            </a:r>
          </a:p>
        </p:txBody>
      </p:sp>
    </p:spTree>
    <p:extLst>
      <p:ext uri="{BB962C8B-B14F-4D97-AF65-F5344CB8AC3E}">
        <p14:creationId xmlns:p14="http://schemas.microsoft.com/office/powerpoint/2010/main" val="4108397443"/>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Office Theme">
  <a:themeElements>
    <a:clrScheme name="DAM">
      <a:dk1>
        <a:sysClr val="windowText" lastClr="000000"/>
      </a:dk1>
      <a:lt1>
        <a:srgbClr val="000000"/>
      </a:lt1>
      <a:dk2>
        <a:srgbClr val="000000"/>
      </a:dk2>
      <a:lt2>
        <a:srgbClr val="EEECE1"/>
      </a:lt2>
      <a:accent1>
        <a:srgbClr val="C4BD97"/>
      </a:accent1>
      <a:accent2>
        <a:srgbClr val="C0504D"/>
      </a:accent2>
      <a:accent3>
        <a:srgbClr val="9BBB59"/>
      </a:accent3>
      <a:accent4>
        <a:srgbClr val="8064A2"/>
      </a:accent4>
      <a:accent5>
        <a:srgbClr val="4BACC6"/>
      </a:accent5>
      <a:accent6>
        <a:srgbClr val="F79646"/>
      </a:accent6>
      <a:hlink>
        <a:srgbClr val="97480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DAM">
      <a:dk1>
        <a:sysClr val="windowText" lastClr="000000"/>
      </a:dk1>
      <a:lt1>
        <a:srgbClr val="000000"/>
      </a:lt1>
      <a:dk2>
        <a:srgbClr val="000000"/>
      </a:dk2>
      <a:lt2>
        <a:srgbClr val="EEECE1"/>
      </a:lt2>
      <a:accent1>
        <a:srgbClr val="C4BD97"/>
      </a:accent1>
      <a:accent2>
        <a:srgbClr val="C0504D"/>
      </a:accent2>
      <a:accent3>
        <a:srgbClr val="9BBB59"/>
      </a:accent3>
      <a:accent4>
        <a:srgbClr val="8064A2"/>
      </a:accent4>
      <a:accent5>
        <a:srgbClr val="4BACC6"/>
      </a:accent5>
      <a:accent6>
        <a:srgbClr val="F79646"/>
      </a:accent6>
      <a:hlink>
        <a:srgbClr val="97480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DAM">
      <a:dk1>
        <a:sysClr val="windowText" lastClr="000000"/>
      </a:dk1>
      <a:lt1>
        <a:srgbClr val="000000"/>
      </a:lt1>
      <a:dk2>
        <a:srgbClr val="000000"/>
      </a:dk2>
      <a:lt2>
        <a:srgbClr val="EEECE1"/>
      </a:lt2>
      <a:accent1>
        <a:srgbClr val="C4BD97"/>
      </a:accent1>
      <a:accent2>
        <a:srgbClr val="C0504D"/>
      </a:accent2>
      <a:accent3>
        <a:srgbClr val="9BBB59"/>
      </a:accent3>
      <a:accent4>
        <a:srgbClr val="8064A2"/>
      </a:accent4>
      <a:accent5>
        <a:srgbClr val="4BACC6"/>
      </a:accent5>
      <a:accent6>
        <a:srgbClr val="F79646"/>
      </a:accent6>
      <a:hlink>
        <a:srgbClr val="97480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13355</TotalTime>
  <Words>3081</Words>
  <Application>Microsoft Office PowerPoint</Application>
  <PresentationFormat>On-screen Show (4:3)</PresentationFormat>
  <Paragraphs>659</Paragraphs>
  <Slides>30</Slides>
  <Notes>20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30</vt:i4>
      </vt:variant>
    </vt:vector>
  </HeadingPairs>
  <TitlesOfParts>
    <vt:vector size="42" baseType="lpstr">
      <vt:lpstr>Arial</vt:lpstr>
      <vt:lpstr>Arial Unicode MS</vt:lpstr>
      <vt:lpstr>Calibri</vt:lpstr>
      <vt:lpstr>Times New Roman</vt:lpstr>
      <vt:lpstr>Trebuchet MS</vt:lpstr>
      <vt:lpstr>VAG Rounded Std Light</vt:lpstr>
      <vt:lpstr>VAG Rounded Std Thin</vt:lpstr>
      <vt:lpstr>Office Theme</vt:lpstr>
      <vt:lpstr>1_Office Theme</vt:lpstr>
      <vt:lpstr>2_Office Theme</vt:lpstr>
      <vt:lpstr>Microsoft Excel Chart</vt:lpstr>
      <vt:lpstr>Document</vt:lpstr>
      <vt:lpstr>PowerPoint Presentation</vt:lpstr>
      <vt:lpstr>PowerPoint Presentation</vt:lpstr>
      <vt:lpstr>PowerPoint Presentation</vt:lpstr>
      <vt:lpstr>Your objectives</vt:lpstr>
      <vt:lpstr>PowerPoint Presentation</vt:lpstr>
      <vt:lpstr>Your current ins &amp; outs  in October 2014</vt:lpstr>
      <vt:lpstr>PowerPoint Presentation</vt:lpstr>
      <vt:lpstr>PowerPoint Presentation</vt:lpstr>
      <vt:lpstr>PowerPoint Presentation</vt:lpstr>
      <vt:lpstr>PowerPoint Presentation</vt:lpstr>
      <vt:lpstr>PowerPoint Presentation</vt:lpstr>
      <vt:lpstr>PowerPoint Presentation</vt:lpstr>
      <vt:lpstr>The Risk Assessment Process</vt:lpstr>
      <vt:lpstr>Your need to take risk</vt:lpstr>
      <vt:lpstr>Your capacity to take risk</vt:lpstr>
      <vt:lpstr>Your attitude to risk</vt:lpstr>
      <vt:lpstr>Your Risk Profile – resolving trade-offs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plan goes on - what to carry forward?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Sarah Dennison</cp:lastModifiedBy>
  <cp:revision>866</cp:revision>
  <cp:lastPrinted>2014-06-10T14:10:01Z</cp:lastPrinted>
  <dcterms:created xsi:type="dcterms:W3CDTF">2009-04-22T19:24:48Z</dcterms:created>
  <dcterms:modified xsi:type="dcterms:W3CDTF">2025-04-23T14:06:15Z</dcterms:modified>
  <cp:category/>
</cp:coreProperties>
</file>